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32"/>
  </p:notesMasterIdLst>
  <p:handoutMasterIdLst>
    <p:handoutMasterId r:id="rId33"/>
  </p:handoutMasterIdLst>
  <p:sldIdLst>
    <p:sldId id="603" r:id="rId6"/>
    <p:sldId id="2462" r:id="rId7"/>
    <p:sldId id="2528" r:id="rId8"/>
    <p:sldId id="2612" r:id="rId9"/>
    <p:sldId id="2610" r:id="rId10"/>
    <p:sldId id="2611" r:id="rId11"/>
    <p:sldId id="2607" r:id="rId12"/>
    <p:sldId id="2615" r:id="rId13"/>
    <p:sldId id="2613" r:id="rId14"/>
    <p:sldId id="2616" r:id="rId15"/>
    <p:sldId id="2617" r:id="rId16"/>
    <p:sldId id="2608" r:id="rId17"/>
    <p:sldId id="2592" r:id="rId18"/>
    <p:sldId id="2596" r:id="rId19"/>
    <p:sldId id="2601" r:id="rId20"/>
    <p:sldId id="2602" r:id="rId21"/>
    <p:sldId id="2603" r:id="rId22"/>
    <p:sldId id="2604" r:id="rId23"/>
    <p:sldId id="2605" r:id="rId24"/>
    <p:sldId id="2609" r:id="rId25"/>
    <p:sldId id="2600" r:id="rId26"/>
    <p:sldId id="2599" r:id="rId27"/>
    <p:sldId id="2525" r:id="rId28"/>
    <p:sldId id="2606" r:id="rId29"/>
    <p:sldId id="582" r:id="rId30"/>
    <p:sldId id="2419" r:id="rId3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1D1D1A"/>
    <a:srgbClr val="221815"/>
    <a:srgbClr val="595757"/>
    <a:srgbClr val="91A2BF"/>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85"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5/27/25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a:t>
            </a:fld>
            <a:endParaRPr kumimoji="1" lang="zh-CN" altLang="en-US"/>
          </a:p>
        </p:txBody>
      </p:sp>
    </p:spTree>
    <p:extLst>
      <p:ext uri="{BB962C8B-B14F-4D97-AF65-F5344CB8AC3E}">
        <p14:creationId xmlns:p14="http://schemas.microsoft.com/office/powerpoint/2010/main" val="197676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7</a:t>
            </a:fld>
            <a:endParaRPr kumimoji="1" lang="zh-CN" altLang="en-US"/>
          </a:p>
        </p:txBody>
      </p:sp>
    </p:spTree>
    <p:extLst>
      <p:ext uri="{BB962C8B-B14F-4D97-AF65-F5344CB8AC3E}">
        <p14:creationId xmlns:p14="http://schemas.microsoft.com/office/powerpoint/2010/main" val="3879253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12</a:t>
            </a:fld>
            <a:endParaRPr kumimoji="1" lang="zh-CN" altLang="en-US"/>
          </a:p>
        </p:txBody>
      </p:sp>
    </p:spTree>
    <p:extLst>
      <p:ext uri="{BB962C8B-B14F-4D97-AF65-F5344CB8AC3E}">
        <p14:creationId xmlns:p14="http://schemas.microsoft.com/office/powerpoint/2010/main" val="261801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20</a:t>
            </a:fld>
            <a:endParaRPr kumimoji="1" lang="zh-CN" altLang="en-US"/>
          </a:p>
        </p:txBody>
      </p:sp>
    </p:spTree>
    <p:extLst>
      <p:ext uri="{BB962C8B-B14F-4D97-AF65-F5344CB8AC3E}">
        <p14:creationId xmlns:p14="http://schemas.microsoft.com/office/powerpoint/2010/main" val="2621740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23</a:t>
            </a:fld>
            <a:endParaRPr kumimoji="1" lang="zh-CN" altLang="en-US"/>
          </a:p>
        </p:txBody>
      </p:sp>
    </p:spTree>
    <p:extLst>
      <p:ext uri="{BB962C8B-B14F-4D97-AF65-F5344CB8AC3E}">
        <p14:creationId xmlns:p14="http://schemas.microsoft.com/office/powerpoint/2010/main" val="3055436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hyperlink" Target="https://spaces.ac.cn/archives/10091" TargetMode="External"/><Relationship Id="rId3" Type="http://schemas.openxmlformats.org/officeDocument/2006/relationships/hyperlink" Target="https://shangzhih.github.io/jian-shu-attentionji-zhi.html" TargetMode="External"/><Relationship Id="rId7" Type="http://schemas.openxmlformats.org/officeDocument/2006/relationships/hyperlink" Target="http://www.myhz0606.com/article/kv-cache" TargetMode="External"/><Relationship Id="rId2" Type="http://schemas.openxmlformats.org/officeDocument/2006/relationships/hyperlink" Target="https://erdem.pl/2021/05/understanding-positional-encoding-in-transformers" TargetMode="External"/><Relationship Id="rId1" Type="http://schemas.openxmlformats.org/officeDocument/2006/relationships/slideLayout" Target="../slideLayouts/slideLayout2.xml"/><Relationship Id="rId6" Type="http://schemas.openxmlformats.org/officeDocument/2006/relationships/hyperlink" Target="https://www.gnn.club/?p=2729" TargetMode="External"/><Relationship Id="rId5" Type="http://schemas.openxmlformats.org/officeDocument/2006/relationships/hyperlink" Target="https://uvadlc-notebooks.readthedocs.io/en/latest/tutorial_notebooks/tutorial6/Transformers_and_MHAttention.html" TargetMode="External"/><Relationship Id="rId4" Type="http://schemas.openxmlformats.org/officeDocument/2006/relationships/hyperlink" Target="https://sebastianraschka.com/blog/2023/self-attention-from-scratch.html" TargetMode="External"/><Relationship Id="rId9" Type="http://schemas.openxmlformats.org/officeDocument/2006/relationships/hyperlink" Target="https://github.com/chenzomi12/AIInfr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3D51CD-C0A4-6D38-BF49-421C8C91E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369910" y="5728816"/>
            <a:ext cx="2144987"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4800" dirty="0">
                <a:solidFill>
                  <a:schemeClr val="tx1"/>
                </a:solidFill>
                <a:latin typeface="ACGN-MiaoGB-Flash" panose="02020300000000000000" pitchFamily="18" charset="-122"/>
                <a:ea typeface="ACGN-MiaoGB-Flash" panose="02020300000000000000" pitchFamily="18" charset="-122"/>
              </a:rPr>
              <a:t>ZOMI</a:t>
            </a:r>
            <a:endParaRPr lang="zh-CN" altLang="en-US" sz="4800" dirty="0">
              <a:solidFill>
                <a:schemeClr val="tx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26510" y="5888148"/>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en-US" altLang="zh-CN" sz="9600" dirty="0">
                <a:solidFill>
                  <a:schemeClr val="tx2"/>
                </a:solidFill>
                <a:latin typeface="Lexend" pitchFamily="2" charset="0"/>
                <a:cs typeface="Futura-Medium" panose="020B0602020204020303" pitchFamily="34" charset="-79"/>
              </a:rPr>
              <a:t>Attention</a:t>
            </a:r>
          </a:p>
          <a:p>
            <a:pPr marL="50800" algn="ctr">
              <a:buClr>
                <a:srgbClr val="C00000"/>
              </a:buClr>
            </a:pPr>
            <a:r>
              <a:rPr lang="zh-CN" altLang="en-US" sz="9600" dirty="0">
                <a:solidFill>
                  <a:schemeClr val="tx2"/>
                </a:solidFill>
                <a:latin typeface="Lexend" pitchFamily="2" charset="0"/>
                <a:cs typeface="Futura-Medium" panose="020B0602020204020303" pitchFamily="34" charset="-79"/>
              </a:rPr>
              <a:t>长序列支持</a:t>
            </a:r>
            <a:endParaRPr lang="en" altLang="zh-CN" sz="9600" dirty="0">
              <a:solidFill>
                <a:schemeClr val="tx2"/>
              </a:solidFill>
              <a:latin typeface="Lexend" pitchFamily="2" charset="0"/>
              <a:cs typeface="Futura-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634062E-929D-C5EB-6C6A-B5251815EE36}"/>
              </a:ext>
            </a:extLst>
          </p:cNvPr>
          <p:cNvSpPr>
            <a:spLocks noGrp="1"/>
          </p:cNvSpPr>
          <p:nvPr>
            <p:ph type="title"/>
          </p:nvPr>
        </p:nvSpPr>
        <p:spPr>
          <a:xfrm>
            <a:off x="623635" y="522789"/>
            <a:ext cx="10963473" cy="589190"/>
          </a:xfrm>
        </p:spPr>
        <p:txBody>
          <a:bodyPr/>
          <a:lstStyle/>
          <a:p>
            <a:r>
              <a:rPr lang="zh-CN" altLang="en-US" dirty="0"/>
              <a:t>片段递归</a:t>
            </a:r>
          </a:p>
        </p:txBody>
      </p:sp>
      <p:pic>
        <p:nvPicPr>
          <p:cNvPr id="7" name="图片 6">
            <a:extLst>
              <a:ext uri="{FF2B5EF4-FFF2-40B4-BE49-F238E27FC236}">
                <a16:creationId xmlns:a16="http://schemas.microsoft.com/office/drawing/2014/main" id="{E87BBF0A-41DD-C39E-B727-2763609CA69A}"/>
              </a:ext>
            </a:extLst>
          </p:cNvPr>
          <p:cNvPicPr>
            <a:picLocks noChangeAspect="1"/>
          </p:cNvPicPr>
          <p:nvPr/>
        </p:nvPicPr>
        <p:blipFill>
          <a:blip r:embed="rId2"/>
          <a:stretch>
            <a:fillRect/>
          </a:stretch>
        </p:blipFill>
        <p:spPr>
          <a:xfrm>
            <a:off x="1224085" y="2785945"/>
            <a:ext cx="9748591" cy="3568818"/>
          </a:xfrm>
          <a:prstGeom prst="rect">
            <a:avLst/>
          </a:prstGeom>
        </p:spPr>
      </p:pic>
      <p:pic>
        <p:nvPicPr>
          <p:cNvPr id="2" name="图片 1">
            <a:extLst>
              <a:ext uri="{FF2B5EF4-FFF2-40B4-BE49-F238E27FC236}">
                <a16:creationId xmlns:a16="http://schemas.microsoft.com/office/drawing/2014/main" id="{7851B330-C893-D820-8D93-178D1D0FAA5F}"/>
              </a:ext>
            </a:extLst>
          </p:cNvPr>
          <p:cNvPicPr>
            <a:picLocks noChangeAspect="1"/>
          </p:cNvPicPr>
          <p:nvPr/>
        </p:nvPicPr>
        <p:blipFill>
          <a:blip r:embed="rId3"/>
          <a:stretch>
            <a:fillRect/>
          </a:stretch>
        </p:blipFill>
        <p:spPr>
          <a:xfrm>
            <a:off x="2637979" y="1387366"/>
            <a:ext cx="6920803" cy="1398579"/>
          </a:xfrm>
          <a:prstGeom prst="rect">
            <a:avLst/>
          </a:prstGeom>
        </p:spPr>
      </p:pic>
    </p:spTree>
    <p:extLst>
      <p:ext uri="{BB962C8B-B14F-4D97-AF65-F5344CB8AC3E}">
        <p14:creationId xmlns:p14="http://schemas.microsoft.com/office/powerpoint/2010/main" val="1199585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634062E-929D-C5EB-6C6A-B5251815EE36}"/>
              </a:ext>
            </a:extLst>
          </p:cNvPr>
          <p:cNvSpPr>
            <a:spLocks noGrp="1"/>
          </p:cNvSpPr>
          <p:nvPr>
            <p:ph type="title"/>
          </p:nvPr>
        </p:nvSpPr>
        <p:spPr>
          <a:xfrm>
            <a:off x="623635" y="522789"/>
            <a:ext cx="10963473" cy="589190"/>
          </a:xfrm>
        </p:spPr>
        <p:txBody>
          <a:bodyPr/>
          <a:lstStyle/>
          <a:p>
            <a:r>
              <a:rPr lang="zh-CN" altLang="en-US" dirty="0"/>
              <a:t>相对位置编码</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099714BF-452C-8DBD-DFBB-EC3BC2C5FEC4}"/>
                  </a:ext>
                </a:extLst>
              </p:cNvPr>
              <p:cNvSpPr>
                <a:spLocks noGrp="1"/>
              </p:cNvSpPr>
              <p:nvPr>
                <p:ph sz="half" idx="1"/>
              </p:nvPr>
            </p:nvSpPr>
            <p:spPr>
              <a:xfrm>
                <a:off x="623635" y="1246909"/>
                <a:ext cx="10963473" cy="5108171"/>
              </a:xfrm>
            </p:spPr>
            <p:txBody>
              <a:bodyPr/>
              <a:lstStyle/>
              <a:p>
                <a:r>
                  <a:rPr lang="zh-CN" altLang="en-US" dirty="0"/>
                  <a:t>参考了</a:t>
                </a:r>
                <a:r>
                  <a:rPr lang="en" altLang="zh-CN" dirty="0"/>
                  <a:t>RPR</a:t>
                </a:r>
                <a:r>
                  <a:rPr lang="zh-CN" altLang="en-US" dirty="0"/>
                  <a:t>中把相对位置编码加入到</a:t>
                </a:r>
                <a:r>
                  <a:rPr lang="en" altLang="zh-CN" dirty="0"/>
                  <a:t>self-attention</a:t>
                </a:r>
                <a:r>
                  <a:rPr lang="zh-CN" altLang="en-US" dirty="0"/>
                  <a:t>中的思想：</a:t>
                </a:r>
                <a:endParaRPr lang="en-US" altLang="zh-CN" dirty="0"/>
              </a:p>
              <a:p>
                <a:endParaRPr lang="en-US" altLang="zh-CN" dirty="0"/>
              </a:p>
              <a:p>
                <a:endParaRPr lang="en-US" altLang="zh-CN" dirty="0"/>
              </a:p>
              <a:p>
                <a:endParaRPr lang="en-US" altLang="zh-CN" dirty="0"/>
              </a:p>
              <a:p>
                <a:r>
                  <a:rPr lang="zh-CN" altLang="en-US" b="1" dirty="0"/>
                  <a:t>三个变化：</a:t>
                </a:r>
                <a:endParaRPr lang="en-US" altLang="zh-CN" b="1" dirty="0"/>
              </a:p>
              <a:p>
                <a:pPr marL="582006" lvl="1" indent="-342900">
                  <a:buFont typeface="+mj-lt"/>
                  <a:buAutoNum type="arabicPeriod"/>
                </a:pP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𝑊</m:t>
                        </m:r>
                      </m:e>
                      <m:sub>
                        <m:r>
                          <a:rPr lang="en-US" altLang="zh-CN" i="1" dirty="0">
                            <a:latin typeface="Cambria Math" panose="02040503050406030204" pitchFamily="18" charset="0"/>
                          </a:rPr>
                          <m:t>𝑘</m:t>
                        </m:r>
                      </m:sub>
                    </m:sSub>
                  </m:oMath>
                </a14:m>
                <a:r>
                  <a:rPr lang="en" altLang="zh-CN" dirty="0"/>
                  <a:t> </a:t>
                </a:r>
                <a:r>
                  <a:rPr lang="zh-CN" altLang="en-US" dirty="0"/>
                  <a:t>被拆分成立</a:t>
                </a:r>
                <a:r>
                  <a:rPr lang="en-US" altLang="zh-CN" dirty="0"/>
                  <a:t> </a:t>
                </a:r>
                <a14:m>
                  <m:oMath xmlns:m="http://schemas.openxmlformats.org/officeDocument/2006/math">
                    <m:sSub>
                      <m:sSubPr>
                        <m:ctrlPr>
                          <a:rPr lang="en" altLang="zh-CN" i="1" dirty="0" smtClean="0">
                            <a:latin typeface="Cambria Math" panose="02040503050406030204" pitchFamily="18" charset="0"/>
                          </a:rPr>
                        </m:ctrlPr>
                      </m:sSubPr>
                      <m:e>
                        <m:r>
                          <a:rPr lang="en-US" altLang="zh-CN" b="0" i="1" dirty="0" smtClean="0">
                            <a:latin typeface="Cambria Math" panose="02040503050406030204" pitchFamily="18" charset="0"/>
                          </a:rPr>
                          <m:t>𝑊</m:t>
                        </m:r>
                      </m:e>
                      <m: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sub>
                    </m:sSub>
                  </m:oMath>
                </a14:m>
                <a:r>
                  <a:rPr lang="en-US" altLang="zh-CN" dirty="0"/>
                  <a:t> </a:t>
                </a:r>
                <a:r>
                  <a:rPr lang="zh-CN" altLang="en-US" dirty="0"/>
                  <a:t>和</a:t>
                </a:r>
                <a:r>
                  <a:rPr lang="en-US" altLang="zh-CN" dirty="0"/>
                  <a:t> </a:t>
                </a: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𝑊</m:t>
                        </m:r>
                      </m:e>
                      <m:sub>
                        <m:r>
                          <a:rPr lang="en-US" altLang="zh-CN" i="1" dirty="0">
                            <a:latin typeface="Cambria Math" panose="02040503050406030204" pitchFamily="18" charset="0"/>
                          </a:rPr>
                          <m:t>𝑘</m:t>
                        </m:r>
                        <m:r>
                          <a:rPr lang="en-US" altLang="zh-CN" i="1" dirty="0">
                            <a:latin typeface="Cambria Math" panose="02040503050406030204" pitchFamily="18" charset="0"/>
                          </a:rPr>
                          <m:t>,</m:t>
                        </m:r>
                        <m:r>
                          <a:rPr lang="en-US" altLang="zh-CN" b="0" i="1" dirty="0" smtClean="0">
                            <a:latin typeface="Cambria Math" panose="02040503050406030204" pitchFamily="18" charset="0"/>
                          </a:rPr>
                          <m:t>𝑅</m:t>
                        </m:r>
                      </m:sub>
                    </m:sSub>
                  </m:oMath>
                </a14:m>
                <a:r>
                  <a:rPr lang="zh-CN" altLang="en" dirty="0"/>
                  <a:t>，</a:t>
                </a:r>
                <a:r>
                  <a:rPr lang="zh-CN" altLang="en-US" dirty="0"/>
                  <a:t>输入序列和位置编码不再共享权值。</a:t>
                </a:r>
              </a:p>
              <a:p>
                <a:pPr marL="582006" lvl="1" indent="-342900">
                  <a:buFont typeface="+mj-lt"/>
                  <a:buAutoNum type="arabicPeriod"/>
                </a:pPr>
                <a:r>
                  <a:rPr lang="en-US" altLang="zh-CN" dirty="0"/>
                  <a:t>b </a:t>
                </a:r>
                <a:r>
                  <a:rPr lang="zh-CN" altLang="en-US" dirty="0"/>
                  <a:t>和</a:t>
                </a:r>
                <a:r>
                  <a:rPr lang="en-US" altLang="zh-CN" dirty="0"/>
                  <a:t> d</a:t>
                </a:r>
                <a:r>
                  <a:rPr lang="zh-CN" altLang="en-US" dirty="0"/>
                  <a:t> 将绝对位置编码 </a:t>
                </a:r>
                <a:r>
                  <a:rPr lang="en" altLang="zh-CN" dirty="0"/>
                  <a:t> </a:t>
                </a:r>
                <a14:m>
                  <m:oMath xmlns:m="http://schemas.openxmlformats.org/officeDocument/2006/math">
                    <m:sSub>
                      <m:sSubPr>
                        <m:ctrlPr>
                          <a:rPr lang="en" altLang="zh-CN" i="1" dirty="0" smtClean="0">
                            <a:latin typeface="Cambria Math" panose="02040503050406030204" pitchFamily="18" charset="0"/>
                          </a:rPr>
                        </m:ctrlPr>
                      </m:sSubPr>
                      <m:e>
                        <m:r>
                          <a:rPr lang="en-US" altLang="zh-CN" b="0" i="1" dirty="0" smtClean="0">
                            <a:latin typeface="Cambria Math" panose="02040503050406030204" pitchFamily="18" charset="0"/>
                          </a:rPr>
                          <m:t>𝑈</m:t>
                        </m:r>
                      </m:e>
                      <m:sub>
                        <m:r>
                          <a:rPr lang="en-US" altLang="zh-CN" b="0" i="1" dirty="0" smtClean="0">
                            <a:latin typeface="Cambria Math" panose="02040503050406030204" pitchFamily="18" charset="0"/>
                          </a:rPr>
                          <m:t>𝑗</m:t>
                        </m:r>
                      </m:sub>
                    </m:sSub>
                  </m:oMath>
                </a14:m>
                <a:r>
                  <a:rPr lang="en" altLang="zh-CN" dirty="0"/>
                  <a:t> </a:t>
                </a:r>
                <a:r>
                  <a:rPr lang="zh-CN" altLang="en-US" dirty="0"/>
                  <a:t>换成了相对位置编码</a:t>
                </a:r>
                <a:r>
                  <a:rPr lang="en" altLang="zh-CN" dirty="0"/>
                  <a:t> </a:t>
                </a:r>
                <a14:m>
                  <m:oMath xmlns:m="http://schemas.openxmlformats.org/officeDocument/2006/math">
                    <m:sSub>
                      <m:sSubPr>
                        <m:ctrlPr>
                          <a:rPr lang="en" altLang="zh-CN" i="1" dirty="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oMath>
                </a14:m>
                <a:r>
                  <a:rPr lang="zh-CN" altLang="en" dirty="0"/>
                  <a:t>，</a:t>
                </a:r>
                <a:r>
                  <a:rPr lang="zh-CN" altLang="en-US" dirty="0"/>
                  <a:t>其中 </a:t>
                </a:r>
                <a:r>
                  <a:rPr lang="en" altLang="zh-CN" dirty="0"/>
                  <a:t>R </a:t>
                </a:r>
                <a:r>
                  <a:rPr lang="zh-CN" altLang="en-US" dirty="0"/>
                  <a:t>采用</a:t>
                </a:r>
                <a:r>
                  <a:rPr lang="en-US" altLang="zh-CN" dirty="0"/>
                  <a:t> </a:t>
                </a:r>
                <a:r>
                  <a:rPr lang="en" altLang="zh-CN" dirty="0" err="1"/>
                  <a:t>sinsoid</a:t>
                </a:r>
                <a:r>
                  <a:rPr lang="en" altLang="zh-CN" dirty="0"/>
                  <a:t> </a:t>
                </a:r>
                <a:r>
                  <a:rPr lang="zh-CN" altLang="en-US" dirty="0"/>
                  <a:t>编码矩阵。</a:t>
                </a:r>
              </a:p>
              <a:p>
                <a:pPr marL="582006" lvl="1" indent="-342900">
                  <a:buFont typeface="+mj-lt"/>
                  <a:buAutoNum type="arabicPeriod"/>
                </a:pPr>
                <a:r>
                  <a:rPr lang="en-US" altLang="zh-CN" dirty="0"/>
                  <a:t>c</a:t>
                </a:r>
                <a:r>
                  <a:rPr lang="zh-CN" altLang="en-US" dirty="0"/>
                  <a:t> 和</a:t>
                </a:r>
                <a:r>
                  <a:rPr lang="en-US" altLang="zh-CN" dirty="0"/>
                  <a:t> d</a:t>
                </a:r>
                <a:r>
                  <a:rPr lang="zh-CN" altLang="en-US" dirty="0"/>
                  <a:t> 引入两个可学习参数 </a:t>
                </a:r>
                <a14:m>
                  <m:oMath xmlns:m="http://schemas.openxmlformats.org/officeDocument/2006/math">
                    <m:r>
                      <a:rPr lang="en" altLang="zh-CN" i="1" dirty="0" smtClean="0">
                        <a:latin typeface="Cambria Math" panose="02040503050406030204" pitchFamily="18" charset="0"/>
                      </a:rPr>
                      <m:t>𝑢</m:t>
                    </m:r>
                    <m:r>
                      <a:rPr lang="en" altLang="zh-CN" i="1" dirty="0" smtClean="0">
                        <a:latin typeface="Cambria Math" panose="02040503050406030204" pitchFamily="18" charset="0"/>
                      </a:rPr>
                      <m:t>∈</m:t>
                    </m:r>
                    <m:sSup>
                      <m:sSupPr>
                        <m:ctrlPr>
                          <a:rPr lang="en" altLang="zh-CN" i="1" dirty="0" smtClean="0">
                            <a:latin typeface="Cambria Math" panose="02040503050406030204" pitchFamily="18" charset="0"/>
                          </a:rPr>
                        </m:ctrlPr>
                      </m:sSupPr>
                      <m:e>
                        <m:r>
                          <a:rPr lang="en" altLang="zh-CN" i="1" dirty="0" smtClean="0">
                            <a:latin typeface="Cambria Math" panose="02040503050406030204" pitchFamily="18" charset="0"/>
                            <a:ea typeface="Cambria Math" panose="02040503050406030204" pitchFamily="18" charset="0"/>
                          </a:rPr>
                          <m:t>ℝ</m:t>
                        </m:r>
                      </m:e>
                      <m:sup>
                        <m:r>
                          <a:rPr lang="en-US" altLang="zh-CN" b="0" i="1" dirty="0" smtClean="0">
                            <a:latin typeface="Cambria Math" panose="02040503050406030204" pitchFamily="18" charset="0"/>
                          </a:rPr>
                          <m:t>𝑑</m:t>
                        </m:r>
                      </m:sup>
                    </m:sSup>
                  </m:oMath>
                </a14:m>
                <a:r>
                  <a:rPr lang="en" altLang="zh-CN" dirty="0"/>
                  <a:t> </a:t>
                </a:r>
                <a:r>
                  <a:rPr lang="zh-CN" altLang="en-US" dirty="0"/>
                  <a:t>和 </a:t>
                </a:r>
                <a:r>
                  <a:rPr lang="en" altLang="zh-CN" dirty="0"/>
                  <a:t> </a:t>
                </a:r>
                <a14:m>
                  <m:oMath xmlns:m="http://schemas.openxmlformats.org/officeDocument/2006/math">
                    <m:r>
                      <a:rPr lang="en-US" altLang="zh-CN" b="0" i="1" dirty="0" smtClean="0">
                        <a:latin typeface="Cambria Math" panose="02040503050406030204" pitchFamily="18" charset="0"/>
                      </a:rPr>
                      <m:t>𝑣</m:t>
                    </m:r>
                    <m:r>
                      <a:rPr lang="en" altLang="zh-CN" i="1" dirty="0">
                        <a:latin typeface="Cambria Math" panose="02040503050406030204" pitchFamily="18" charset="0"/>
                      </a:rPr>
                      <m:t>∈</m:t>
                    </m:r>
                    <m:sSup>
                      <m:sSupPr>
                        <m:ctrlPr>
                          <a:rPr lang="en" altLang="zh-CN" i="1" dirty="0">
                            <a:latin typeface="Cambria Math" panose="02040503050406030204" pitchFamily="18" charset="0"/>
                          </a:rPr>
                        </m:ctrlPr>
                      </m:sSupPr>
                      <m:e>
                        <m:r>
                          <a:rPr lang="en" altLang="zh-CN" i="1" dirty="0">
                            <a:latin typeface="Cambria Math" panose="02040503050406030204" pitchFamily="18" charset="0"/>
                            <a:ea typeface="Cambria Math" panose="02040503050406030204" pitchFamily="18" charset="0"/>
                          </a:rPr>
                          <m:t>ℝ</m:t>
                        </m:r>
                      </m:e>
                      <m:sup>
                        <m:r>
                          <a:rPr lang="en-US" altLang="zh-CN" i="1" dirty="0">
                            <a:latin typeface="Cambria Math" panose="02040503050406030204" pitchFamily="18" charset="0"/>
                          </a:rPr>
                          <m:t>𝑑</m:t>
                        </m:r>
                      </m:sup>
                    </m:sSup>
                    <m:r>
                      <a:rPr lang="en-US" altLang="zh-CN" i="1" dirty="0">
                        <a:latin typeface="Cambria Math" panose="02040503050406030204" pitchFamily="18" charset="0"/>
                      </a:rPr>
                      <m:t> </m:t>
                    </m:r>
                  </m:oMath>
                </a14:m>
                <a:r>
                  <a:rPr lang="en" altLang="zh-CN" dirty="0"/>
                  <a:t> </a:t>
                </a:r>
                <a:r>
                  <a:rPr lang="zh-CN" altLang="en-US" dirty="0"/>
                  <a:t>替换</a:t>
                </a:r>
                <a:r>
                  <a:rPr lang="en-US" altLang="zh-CN" dirty="0"/>
                  <a:t> </a:t>
                </a:r>
                <a:r>
                  <a:rPr lang="en" altLang="zh-CN" dirty="0"/>
                  <a:t>Transformer </a:t>
                </a:r>
                <a:r>
                  <a:rPr lang="zh-CN" altLang="en-US" dirty="0"/>
                  <a:t>中</a:t>
                </a:r>
                <a:r>
                  <a:rPr lang="en-US" altLang="zh-CN" dirty="0"/>
                  <a:t> </a:t>
                </a:r>
                <a:r>
                  <a:rPr lang="en" altLang="zh-CN" dirty="0"/>
                  <a:t>query </a:t>
                </a:r>
                <a:r>
                  <a:rPr lang="zh-CN" altLang="en-US" dirty="0"/>
                  <a:t>向量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up>
                        <m:r>
                          <a:rPr lang="en-US" altLang="zh-CN" i="1">
                            <a:latin typeface="Cambria Math" panose="02040503050406030204" pitchFamily="18" charset="0"/>
                          </a:rPr>
                          <m:t>𝑇</m:t>
                        </m:r>
                      </m:sup>
                    </m:sSubSup>
                  </m:oMath>
                </a14:m>
                <a:r>
                  <a:rPr lang="zh-CN" altLang="en" dirty="0"/>
                  <a:t>。</a:t>
                </a:r>
                <a:r>
                  <a:rPr lang="zh-CN" altLang="en-US" dirty="0"/>
                  <a:t>表明对所有</a:t>
                </a:r>
                <a:r>
                  <a:rPr lang="en-US" altLang="zh-CN" dirty="0"/>
                  <a:t> </a:t>
                </a:r>
                <a:r>
                  <a:rPr lang="en" altLang="zh-CN" dirty="0"/>
                  <a:t>query </a:t>
                </a:r>
                <a:r>
                  <a:rPr lang="zh-CN" altLang="en-US" dirty="0"/>
                  <a:t>位置对应</a:t>
                </a:r>
                <a:r>
                  <a:rPr lang="en-US" altLang="zh-CN" dirty="0"/>
                  <a:t> </a:t>
                </a:r>
                <a:r>
                  <a:rPr lang="en" altLang="zh-CN" dirty="0"/>
                  <a:t>query</a:t>
                </a:r>
                <a:r>
                  <a:rPr lang="zh-CN" altLang="en-US" dirty="0"/>
                  <a:t> 向量是相同，无论 </a:t>
                </a:r>
                <a:r>
                  <a:rPr lang="en" altLang="zh-CN" dirty="0"/>
                  <a:t>query</a:t>
                </a:r>
                <a:r>
                  <a:rPr lang="zh-CN" altLang="en-US" dirty="0"/>
                  <a:t> 位置如何，对不同词注意偏差都保持一致。</a:t>
                </a:r>
              </a:p>
              <a:p>
                <a:endParaRPr lang="zh-CN" altLang="en-US" dirty="0"/>
              </a:p>
            </p:txBody>
          </p:sp>
        </mc:Choice>
        <mc:Fallback>
          <p:sp>
            <p:nvSpPr>
              <p:cNvPr id="4" name="内容占位符 3">
                <a:extLst>
                  <a:ext uri="{FF2B5EF4-FFF2-40B4-BE49-F238E27FC236}">
                    <a16:creationId xmlns:a16="http://schemas.microsoft.com/office/drawing/2014/main" id="{099714BF-452C-8DBD-DFBB-EC3BC2C5FEC4}"/>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67F9DB10-FD5F-4FB5-5129-6958BAE0C7E7}"/>
              </a:ext>
            </a:extLst>
          </p:cNvPr>
          <p:cNvGrpSpPr/>
          <p:nvPr/>
        </p:nvGrpSpPr>
        <p:grpSpPr>
          <a:xfrm>
            <a:off x="1584763" y="2110172"/>
            <a:ext cx="9041523" cy="850900"/>
            <a:chOff x="1712940" y="2383440"/>
            <a:chExt cx="9041523" cy="850900"/>
          </a:xfrm>
        </p:grpSpPr>
        <p:pic>
          <p:nvPicPr>
            <p:cNvPr id="6" name="图片 5">
              <a:extLst>
                <a:ext uri="{FF2B5EF4-FFF2-40B4-BE49-F238E27FC236}">
                  <a16:creationId xmlns:a16="http://schemas.microsoft.com/office/drawing/2014/main" id="{5B165DEF-CAA9-77AD-4896-AC3EECA60AEA}"/>
                </a:ext>
              </a:extLst>
            </p:cNvPr>
            <p:cNvPicPr>
              <a:picLocks noChangeAspect="1"/>
            </p:cNvPicPr>
            <p:nvPr/>
          </p:nvPicPr>
          <p:blipFill>
            <a:blip r:embed="rId3"/>
            <a:stretch>
              <a:fillRect/>
            </a:stretch>
          </p:blipFill>
          <p:spPr>
            <a:xfrm>
              <a:off x="1712940" y="2434240"/>
              <a:ext cx="5029200" cy="749300"/>
            </a:xfrm>
            <a:prstGeom prst="rect">
              <a:avLst/>
            </a:prstGeom>
          </p:spPr>
        </p:pic>
        <p:pic>
          <p:nvPicPr>
            <p:cNvPr id="8" name="图片 7">
              <a:extLst>
                <a:ext uri="{FF2B5EF4-FFF2-40B4-BE49-F238E27FC236}">
                  <a16:creationId xmlns:a16="http://schemas.microsoft.com/office/drawing/2014/main" id="{457A150D-A772-E0AF-659B-463660E11420}"/>
                </a:ext>
              </a:extLst>
            </p:cNvPr>
            <p:cNvPicPr>
              <a:picLocks noChangeAspect="1"/>
            </p:cNvPicPr>
            <p:nvPr/>
          </p:nvPicPr>
          <p:blipFill rotWithShape="1">
            <a:blip r:embed="rId4"/>
            <a:srcRect l="2654"/>
            <a:stretch/>
          </p:blipFill>
          <p:spPr>
            <a:xfrm>
              <a:off x="6600496" y="2383440"/>
              <a:ext cx="4153967" cy="850900"/>
            </a:xfrm>
            <a:prstGeom prst="rect">
              <a:avLst/>
            </a:prstGeom>
          </p:spPr>
        </p:pic>
      </p:grpSp>
    </p:spTree>
    <p:extLst>
      <p:ext uri="{BB962C8B-B14F-4D97-AF65-F5344CB8AC3E}">
        <p14:creationId xmlns:p14="http://schemas.microsoft.com/office/powerpoint/2010/main" val="303510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 altLang="zh-CN" sz="9600" dirty="0"/>
              <a:t>DS</a:t>
            </a:r>
            <a:r>
              <a:rPr lang="zh-CN" altLang="en-US" sz="9600" dirty="0"/>
              <a:t> </a:t>
            </a:r>
            <a:r>
              <a:rPr lang="en" altLang="zh-CN" sz="9600" dirty="0"/>
              <a:t>NSA</a:t>
            </a:r>
            <a:endParaRPr lang="zh-CN" altLang="en-US" sz="9600" dirty="0"/>
          </a:p>
        </p:txBody>
      </p:sp>
    </p:spTree>
    <p:extLst>
      <p:ext uri="{BB962C8B-B14F-4D97-AF65-F5344CB8AC3E}">
        <p14:creationId xmlns:p14="http://schemas.microsoft.com/office/powerpoint/2010/main" val="142451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F4B5FCB-DAA4-0EB7-29AA-B359272B7436}"/>
              </a:ext>
            </a:extLst>
          </p:cNvPr>
          <p:cNvSpPr>
            <a:spLocks noGrp="1"/>
          </p:cNvSpPr>
          <p:nvPr>
            <p:ph type="title"/>
          </p:nvPr>
        </p:nvSpPr>
        <p:spPr>
          <a:xfrm>
            <a:off x="623635" y="522789"/>
            <a:ext cx="10963473" cy="589190"/>
          </a:xfrm>
        </p:spPr>
        <p:txBody>
          <a:bodyPr/>
          <a:lstStyle/>
          <a:p>
            <a:r>
              <a:rPr lang="zh-CN" altLang="en-US" dirty="0"/>
              <a:t>稀疏注意力（</a:t>
            </a:r>
            <a:r>
              <a:rPr lang="en" altLang="zh-CN" dirty="0"/>
              <a:t>Sparse Attention</a:t>
            </a:r>
            <a:r>
              <a:rPr lang="zh-CN" altLang="en" dirty="0"/>
              <a:t>）</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F7E4922-3E1E-ACE2-C489-30D25581BD83}"/>
                  </a:ext>
                </a:extLst>
              </p:cNvPr>
              <p:cNvSpPr>
                <a:spLocks noGrp="1"/>
              </p:cNvSpPr>
              <p:nvPr>
                <p:ph sz="half" idx="1"/>
              </p:nvPr>
            </p:nvSpPr>
            <p:spPr>
              <a:xfrm>
                <a:off x="623635" y="1246909"/>
                <a:ext cx="10963473" cy="5108171"/>
              </a:xfrm>
            </p:spPr>
            <p:txBody>
              <a:bodyPr/>
              <a:lstStyle/>
              <a:p>
                <a:r>
                  <a:rPr lang="zh-CN" altLang="en-US" b="1" dirty="0"/>
                  <a:t>长上下文压缩：</a:t>
                </a:r>
                <a:r>
                  <a:rPr lang="zh-CN" altLang="en-US" dirty="0"/>
                  <a:t>长上下文带来平方级的运算或存储复杂度，给推理优化带来非常大影响，因此是当前大模型推理优化重要研究。</a:t>
                </a:r>
                <a:endParaRPr lang="en-US" altLang="zh-CN" dirty="0"/>
              </a:p>
              <a:p>
                <a:endParaRPr lang="en-US" altLang="zh-CN" dirty="0"/>
              </a:p>
              <a:p>
                <a:r>
                  <a:rPr lang="en" altLang="zh-CN" b="1" dirty="0"/>
                  <a:t>self-attention</a:t>
                </a:r>
                <a:r>
                  <a:rPr lang="zh-CN" altLang="en-US" b="1" dirty="0"/>
                  <a:t>：</a:t>
                </a:r>
                <a:r>
                  <a:rPr lang="zh-CN" altLang="en-US" dirty="0"/>
                  <a:t>理论时间和空间占用为 </a:t>
                </a:r>
                <a14:m>
                  <m:oMath xmlns:m="http://schemas.openxmlformats.org/officeDocument/2006/math">
                    <m:r>
                      <a:rPr lang="en" altLang="zh-CN" i="1" dirty="0" smtClean="0">
                        <a:latin typeface="Cambria Math" panose="02040503050406030204" pitchFamily="18" charset="0"/>
                      </a:rPr>
                      <m:t>𝑂</m:t>
                    </m:r>
                    <m:r>
                      <a:rPr lang="en" altLang="zh-CN" i="1" dirty="0">
                        <a:latin typeface="Cambria Math" panose="02040503050406030204" pitchFamily="18" charset="0"/>
                      </a:rPr>
                      <m:t>(</m:t>
                    </m:r>
                    <m:sSup>
                      <m:sSupPr>
                        <m:ctrlPr>
                          <a:rPr lang="en" altLang="zh-CN"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2</m:t>
                        </m:r>
                      </m:sup>
                    </m:sSup>
                    <m:r>
                      <a:rPr lang="en" altLang="zh-CN" i="1" dirty="0" smtClean="0">
                        <a:latin typeface="Cambria Math" panose="02040503050406030204" pitchFamily="18" charset="0"/>
                      </a:rPr>
                      <m:t>)</m:t>
                    </m:r>
                  </m:oMath>
                </a14:m>
                <a:r>
                  <a:rPr lang="zh-CN" altLang="en-US" dirty="0"/>
                  <a:t> 其中 </a:t>
                </a:r>
                <a14:m>
                  <m:oMath xmlns:m="http://schemas.openxmlformats.org/officeDocument/2006/math">
                    <m:r>
                      <a:rPr lang="en" altLang="zh-CN" i="1" dirty="0" smtClean="0">
                        <a:latin typeface="Cambria Math" panose="02040503050406030204" pitchFamily="18" charset="0"/>
                      </a:rPr>
                      <m:t>𝑛</m:t>
                    </m:r>
                  </m:oMath>
                </a14:m>
                <a:r>
                  <a:rPr lang="zh-CN" altLang="en-US" dirty="0"/>
                  <a:t> 为序列长度，因为对于长度为 </a:t>
                </a:r>
                <a14:m>
                  <m:oMath xmlns:m="http://schemas.openxmlformats.org/officeDocument/2006/math">
                    <m:r>
                      <a:rPr lang="en" altLang="zh-CN" i="1" dirty="0" smtClean="0">
                        <a:latin typeface="Cambria Math" panose="02040503050406030204" pitchFamily="18" charset="0"/>
                      </a:rPr>
                      <m:t>𝑛</m:t>
                    </m:r>
                  </m:oMath>
                </a14:m>
                <a:r>
                  <a:rPr lang="zh-CN" altLang="en-US" dirty="0"/>
                  <a:t> 序列，任意向量间都需要计算相关度，得到 </a:t>
                </a:r>
                <a14:m>
                  <m:oMath xmlns:m="http://schemas.openxmlformats.org/officeDocument/2006/math">
                    <m:sSup>
                      <m:sSupPr>
                        <m:ctrlPr>
                          <a:rPr lang="en"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oMath>
                </a14:m>
                <a:r>
                  <a:rPr lang="zh-CN" altLang="en-US" dirty="0"/>
                  <a:t> 相关度矩阵，因此为 </a:t>
                </a:r>
                <a14:m>
                  <m:oMath xmlns:m="http://schemas.openxmlformats.org/officeDocument/2006/math">
                    <m:r>
                      <a:rPr lang="en" altLang="zh-CN" i="1" dirty="0">
                        <a:latin typeface="Cambria Math" panose="02040503050406030204" pitchFamily="18" charset="0"/>
                      </a:rPr>
                      <m:t>𝑂</m:t>
                    </m:r>
                    <m:r>
                      <a:rPr lang="en" altLang="zh-CN" i="1" dirty="0">
                        <a:latin typeface="Cambria Math" panose="02040503050406030204" pitchFamily="18" charset="0"/>
                      </a:rPr>
                      <m:t>(</m:t>
                    </m:r>
                    <m:sSup>
                      <m:sSupPr>
                        <m:ctrlPr>
                          <a:rPr lang="en"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 altLang="zh-CN" i="1" dirty="0">
                        <a:latin typeface="Cambria Math" panose="02040503050406030204" pitchFamily="18" charset="0"/>
                      </a:rPr>
                      <m:t>)</m:t>
                    </m:r>
                  </m:oMath>
                </a14:m>
                <a:r>
                  <a:rPr lang="zh-CN" altLang="en" dirty="0"/>
                  <a:t>。</a:t>
                </a:r>
                <a:endParaRPr lang="en-US" altLang="zh-CN" dirty="0"/>
              </a:p>
              <a:p>
                <a:endParaRPr lang="en-US" altLang="zh-CN" dirty="0"/>
              </a:p>
              <a:p>
                <a:r>
                  <a:rPr lang="zh-CN" altLang="en-US" b="1" dirty="0"/>
                  <a:t>稀疏 </a:t>
                </a:r>
                <a:r>
                  <a:rPr lang="en" altLang="zh-CN" b="1" dirty="0"/>
                  <a:t>Attention</a:t>
                </a:r>
                <a:r>
                  <a:rPr lang="zh-CN" altLang="en-US" b="1" dirty="0"/>
                  <a:t>：</a:t>
                </a:r>
                <a:r>
                  <a:rPr lang="zh-CN" altLang="en-US" dirty="0"/>
                  <a:t>对于 </a:t>
                </a:r>
                <a:r>
                  <a:rPr lang="en" altLang="zh-CN" dirty="0"/>
                  <a:t>self-attention</a:t>
                </a:r>
                <a:r>
                  <a:rPr lang="zh-CN" altLang="en-US" dirty="0"/>
                  <a:t> 每个元素都跟序列内所有的元素都有关联 ，基本思路就是减少关联性计算，即每个元素只跟序列内部分元素相关。</a:t>
                </a:r>
              </a:p>
            </p:txBody>
          </p:sp>
        </mc:Choice>
        <mc:Fallback xmlns="">
          <p:sp>
            <p:nvSpPr>
              <p:cNvPr id="4" name="内容占位符 3">
                <a:extLst>
                  <a:ext uri="{FF2B5EF4-FFF2-40B4-BE49-F238E27FC236}">
                    <a16:creationId xmlns:a16="http://schemas.microsoft.com/office/drawing/2014/main" id="{2F7E4922-3E1E-ACE2-C489-30D25581BD83}"/>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45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A2733EA-E5DC-2DC8-18D7-A9414A125036}"/>
              </a:ext>
            </a:extLst>
          </p:cNvPr>
          <p:cNvSpPr>
            <a:spLocks noGrp="1"/>
          </p:cNvSpPr>
          <p:nvPr>
            <p:ph type="title"/>
          </p:nvPr>
        </p:nvSpPr>
        <p:spPr>
          <a:xfrm>
            <a:off x="623635" y="522789"/>
            <a:ext cx="10963473" cy="589190"/>
          </a:xfrm>
        </p:spPr>
        <p:txBody>
          <a:bodyPr/>
          <a:lstStyle/>
          <a:p>
            <a:r>
              <a:rPr lang="en" altLang="zh-CN" dirty="0"/>
              <a:t>Native Sparse Attention</a:t>
            </a:r>
            <a:endParaRPr lang="zh-CN" altLang="en-US" dirty="0"/>
          </a:p>
        </p:txBody>
      </p:sp>
      <p:sp>
        <p:nvSpPr>
          <p:cNvPr id="7" name="内容占位符 6">
            <a:extLst>
              <a:ext uri="{FF2B5EF4-FFF2-40B4-BE49-F238E27FC236}">
                <a16:creationId xmlns:a16="http://schemas.microsoft.com/office/drawing/2014/main" id="{51D94EF0-01D6-9EA7-71A0-4C45F71E88FA}"/>
              </a:ext>
            </a:extLst>
          </p:cNvPr>
          <p:cNvSpPr>
            <a:spLocks noGrp="1"/>
          </p:cNvSpPr>
          <p:nvPr>
            <p:ph sz="half" idx="1"/>
          </p:nvPr>
        </p:nvSpPr>
        <p:spPr>
          <a:xfrm>
            <a:off x="623635" y="1246909"/>
            <a:ext cx="10963473" cy="5108171"/>
          </a:xfrm>
        </p:spPr>
        <p:txBody>
          <a:bodyPr/>
          <a:lstStyle/>
          <a:p>
            <a:r>
              <a:rPr lang="zh-CN" altLang="en-US" b="1" dirty="0"/>
              <a:t>核心思想：</a:t>
            </a:r>
            <a:r>
              <a:rPr lang="zh-CN" altLang="en-US" dirty="0"/>
              <a:t>设计一种原生可训练的稀疏注意力架构 </a:t>
            </a:r>
            <a:r>
              <a:rPr lang="en-US" altLang="zh-CN" dirty="0"/>
              <a:t>(</a:t>
            </a:r>
            <a:r>
              <a:rPr lang="en" altLang="zh-CN" dirty="0"/>
              <a:t>NSA)</a:t>
            </a:r>
            <a:r>
              <a:rPr lang="zh-CN" altLang="en" dirty="0"/>
              <a:t>，</a:t>
            </a:r>
            <a:r>
              <a:rPr lang="zh-CN" altLang="en-US" dirty="0"/>
              <a:t>通过层级化的 </a:t>
            </a:r>
            <a:r>
              <a:rPr lang="en" altLang="zh-CN" dirty="0"/>
              <a:t>token </a:t>
            </a:r>
            <a:r>
              <a:rPr lang="zh-CN" altLang="en-US" dirty="0"/>
              <a:t>建模和硬件对齐的优化，实现高效的长文本建模。</a:t>
            </a:r>
          </a:p>
        </p:txBody>
      </p:sp>
      <p:pic>
        <p:nvPicPr>
          <p:cNvPr id="1026" name="Picture 2">
            <a:extLst>
              <a:ext uri="{FF2B5EF4-FFF2-40B4-BE49-F238E27FC236}">
                <a16:creationId xmlns:a16="http://schemas.microsoft.com/office/drawing/2014/main" id="{63B08EA8-3EEE-E710-7485-09371ECDAA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01"/>
          <a:stretch/>
        </p:blipFill>
        <p:spPr bwMode="auto">
          <a:xfrm>
            <a:off x="1135165" y="2292990"/>
            <a:ext cx="9926432" cy="413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51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en" altLang="zh-CN" dirty="0"/>
              <a:t>Native Sparse Attention</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b="1" dirty="0"/>
              <a:t>灵感来源：</a:t>
            </a:r>
          </a:p>
          <a:p>
            <a:pPr lvl="1"/>
            <a:r>
              <a:rPr lang="en" altLang="zh-CN" dirty="0"/>
              <a:t>Attention </a:t>
            </a:r>
            <a:r>
              <a:rPr lang="zh-CN" altLang="en-US" dirty="0"/>
              <a:t>稀疏性：</a:t>
            </a:r>
            <a:r>
              <a:rPr lang="en" altLang="zh-CN" dirty="0"/>
              <a:t>Attention score </a:t>
            </a:r>
            <a:r>
              <a:rPr lang="zh-CN" altLang="en-US" dirty="0"/>
              <a:t>存在内在的稀疏性，即只有少数 </a:t>
            </a:r>
            <a:r>
              <a:rPr lang="en" altLang="zh-CN" dirty="0"/>
              <a:t>query-key </a:t>
            </a:r>
            <a:r>
              <a:rPr lang="zh-CN" altLang="en-US" dirty="0"/>
              <a:t>对是重要。</a:t>
            </a:r>
          </a:p>
          <a:p>
            <a:pPr lvl="1"/>
            <a:r>
              <a:rPr lang="zh-CN" altLang="en-US" dirty="0"/>
              <a:t>硬件效率：充分利用现代 </a:t>
            </a:r>
            <a:r>
              <a:rPr lang="en" altLang="zh-CN" dirty="0"/>
              <a:t>GPU </a:t>
            </a:r>
            <a:r>
              <a:rPr lang="zh-CN" altLang="en-US" dirty="0"/>
              <a:t>的特性和 </a:t>
            </a:r>
            <a:r>
              <a:rPr lang="en" altLang="zh-CN" dirty="0"/>
              <a:t>FlashAttention </a:t>
            </a:r>
            <a:r>
              <a:rPr lang="zh-CN" altLang="en-US" dirty="0"/>
              <a:t>设计原则，实现高效的计算和内存访问。</a:t>
            </a:r>
          </a:p>
          <a:p>
            <a:endParaRPr lang="en-US" altLang="zh-CN" b="1" dirty="0"/>
          </a:p>
          <a:p>
            <a:r>
              <a:rPr lang="zh-CN" altLang="en-US" b="1" dirty="0"/>
              <a:t>主要创新：</a:t>
            </a:r>
          </a:p>
          <a:p>
            <a:pPr lvl="1"/>
            <a:r>
              <a:rPr lang="en" altLang="zh-CN" dirty="0"/>
              <a:t>Hardware-aligned system</a:t>
            </a:r>
            <a:r>
              <a:rPr lang="zh-CN" altLang="en" dirty="0"/>
              <a:t>：</a:t>
            </a:r>
            <a:r>
              <a:rPr lang="zh-CN" altLang="en-US" dirty="0"/>
              <a:t>优化 </a:t>
            </a:r>
            <a:r>
              <a:rPr lang="en" altLang="zh-CN" dirty="0"/>
              <a:t>block</a:t>
            </a:r>
            <a:r>
              <a:rPr lang="zh-CN" altLang="en-US" dirty="0"/>
              <a:t> </a:t>
            </a:r>
            <a:r>
              <a:rPr lang="en" altLang="zh-CN" dirty="0"/>
              <a:t>wise</a:t>
            </a:r>
            <a:r>
              <a:rPr lang="zh-CN" altLang="en" dirty="0"/>
              <a:t>，</a:t>
            </a:r>
            <a:r>
              <a:rPr lang="zh-CN" altLang="en-US" dirty="0"/>
              <a:t>利用 </a:t>
            </a:r>
            <a:r>
              <a:rPr lang="en" altLang="zh-CN" dirty="0"/>
              <a:t>Tensor Core </a:t>
            </a:r>
            <a:r>
              <a:rPr lang="zh-CN" altLang="en-US" dirty="0"/>
              <a:t>和内存访问，确保算术强度平衡。</a:t>
            </a:r>
          </a:p>
          <a:p>
            <a:pPr lvl="1"/>
            <a:r>
              <a:rPr lang="en" altLang="zh-CN" dirty="0"/>
              <a:t>Training-aware design</a:t>
            </a:r>
            <a:r>
              <a:rPr lang="zh-CN" altLang="en" dirty="0"/>
              <a:t>：</a:t>
            </a:r>
            <a:r>
              <a:rPr lang="zh-CN" altLang="en-US" dirty="0"/>
              <a:t>通过高效的算法和反向传播算子，实现稳定的端到端训练。</a:t>
            </a:r>
          </a:p>
        </p:txBody>
      </p:sp>
    </p:spTree>
    <p:extLst>
      <p:ext uri="{BB962C8B-B14F-4D97-AF65-F5344CB8AC3E}">
        <p14:creationId xmlns:p14="http://schemas.microsoft.com/office/powerpoint/2010/main" val="412400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a:t>
            </a:r>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dirty="0"/>
              <a:t>三条路径的结果通过门控机制动态加权融合，避免模型因局部信息优势而忽略全局：</a:t>
            </a:r>
          </a:p>
          <a:p>
            <a:pPr marL="582006" lvl="1" indent="-342900">
              <a:buFont typeface="+mj-lt"/>
              <a:buAutoNum type="arabicPeriod"/>
            </a:pPr>
            <a:r>
              <a:rPr lang="en" altLang="zh-CN" dirty="0"/>
              <a:t>Compression</a:t>
            </a:r>
            <a:r>
              <a:rPr lang="zh-CN" altLang="en" dirty="0"/>
              <a:t>：</a:t>
            </a:r>
            <a:r>
              <a:rPr lang="zh-CN" altLang="en-US" dirty="0"/>
              <a:t>将长序列划为块（</a:t>
            </a:r>
            <a:r>
              <a:rPr lang="en-US" altLang="zh-CN" dirty="0"/>
              <a:t>512</a:t>
            </a:r>
            <a:r>
              <a:rPr lang="zh-CN" altLang="en-US" dirty="0"/>
              <a:t> </a:t>
            </a:r>
            <a:r>
              <a:rPr lang="en" altLang="zh-CN" dirty="0"/>
              <a:t>token</a:t>
            </a:r>
            <a:r>
              <a:rPr lang="en-US" altLang="zh-CN" dirty="0"/>
              <a:t>/Block</a:t>
            </a:r>
            <a:r>
              <a:rPr lang="zh-CN" altLang="en" dirty="0"/>
              <a:t>），</a:t>
            </a:r>
            <a:r>
              <a:rPr lang="zh-CN" altLang="en-US" dirty="0"/>
              <a:t>通过</a:t>
            </a:r>
            <a:r>
              <a:rPr lang="en" altLang="zh-CN" dirty="0"/>
              <a:t>MLP</a:t>
            </a:r>
            <a:r>
              <a:rPr lang="zh-CN" altLang="en-US" dirty="0"/>
              <a:t>压缩为粗粒度捕获全局语义。</a:t>
            </a:r>
          </a:p>
          <a:p>
            <a:pPr marL="582006" lvl="1" indent="-342900">
              <a:buFont typeface="+mj-lt"/>
              <a:buAutoNum type="arabicPeriod"/>
            </a:pPr>
            <a:r>
              <a:rPr lang="en" altLang="zh-CN" dirty="0"/>
              <a:t>Selection</a:t>
            </a:r>
            <a:r>
              <a:rPr lang="zh-CN" altLang="en" dirty="0"/>
              <a:t>：</a:t>
            </a:r>
            <a:r>
              <a:rPr lang="zh-CN" altLang="en-US" dirty="0"/>
              <a:t>基于压缩块的注意力分数筛选出</a:t>
            </a:r>
            <a:r>
              <a:rPr lang="en" altLang="zh-CN" dirty="0"/>
              <a:t>Top-N</a:t>
            </a:r>
            <a:r>
              <a:rPr lang="zh-CN" altLang="en-US" dirty="0"/>
              <a:t>关键块，还原细粒度信息。</a:t>
            </a:r>
          </a:p>
          <a:p>
            <a:pPr marL="582006" lvl="1" indent="-342900">
              <a:buFont typeface="+mj-lt"/>
              <a:buAutoNum type="arabicPeriod"/>
            </a:pPr>
            <a:r>
              <a:rPr lang="en" altLang="zh-CN" dirty="0"/>
              <a:t>Sliding Window</a:t>
            </a:r>
            <a:r>
              <a:rPr lang="zh-CN" altLang="en" dirty="0"/>
              <a:t>：</a:t>
            </a:r>
            <a:r>
              <a:rPr lang="zh-CN" altLang="en-US" dirty="0"/>
              <a:t>固定窗口覆盖最近的局部</a:t>
            </a:r>
            <a:r>
              <a:rPr lang="en" altLang="zh-CN" dirty="0"/>
              <a:t>token</a:t>
            </a:r>
            <a:r>
              <a:rPr lang="zh-CN" altLang="en" dirty="0"/>
              <a:t>，</a:t>
            </a:r>
            <a:r>
              <a:rPr lang="zh-CN" altLang="en-US" dirty="0"/>
              <a:t>确保上下文连贯性。</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748122" y="3332932"/>
            <a:ext cx="10700517" cy="3156769"/>
          </a:xfrm>
          <a:prstGeom prst="rect">
            <a:avLst/>
          </a:prstGeom>
        </p:spPr>
      </p:pic>
    </p:spTree>
    <p:extLst>
      <p:ext uri="{BB962C8B-B14F-4D97-AF65-F5344CB8AC3E}">
        <p14:creationId xmlns:p14="http://schemas.microsoft.com/office/powerpoint/2010/main" val="404800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 </a:t>
            </a:r>
            <a:r>
              <a:rPr lang="en" altLang="zh-CN" dirty="0"/>
              <a:t>Compression</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dirty="0"/>
              <a:t>将全文划分为多个语义块（如每块</a:t>
            </a:r>
            <a:r>
              <a:rPr lang="en-US" altLang="zh-CN" dirty="0"/>
              <a:t>512</a:t>
            </a:r>
            <a:r>
              <a:rPr lang="zh-CN" altLang="en-US" dirty="0"/>
              <a:t>字），每个块通过可学习</a:t>
            </a:r>
            <a:r>
              <a:rPr lang="en" altLang="zh-CN" dirty="0"/>
              <a:t>MLP</a:t>
            </a:r>
            <a:r>
              <a:rPr lang="zh-CN" altLang="en-US" dirty="0"/>
              <a:t>压缩为一个</a:t>
            </a:r>
            <a:r>
              <a:rPr lang="en-US" altLang="zh-CN" dirty="0"/>
              <a:t>"</a:t>
            </a:r>
            <a:r>
              <a:rPr lang="zh-CN" altLang="en-US" dirty="0"/>
              <a:t>摘要向量</a:t>
            </a:r>
            <a:r>
              <a:rPr lang="en-US" altLang="zh-CN" dirty="0"/>
              <a:t>"</a:t>
            </a:r>
            <a:r>
              <a:rPr lang="zh-CN" altLang="en-US" dirty="0"/>
              <a:t>（如维度从</a:t>
            </a:r>
            <a:r>
              <a:rPr lang="en-US" altLang="zh-CN" dirty="0"/>
              <a:t>512→64</a:t>
            </a:r>
            <a:r>
              <a:rPr lang="zh-CN" altLang="en-US" dirty="0"/>
              <a:t>）。所有摘要向量组成精简版文档（长度缩减为原来的</a:t>
            </a:r>
            <a:r>
              <a:rPr lang="en-US" altLang="zh-CN" dirty="0"/>
              <a:t>1/8</a:t>
            </a:r>
            <a:r>
              <a:rPr lang="zh-CN" altLang="en-US" dirty="0"/>
              <a:t>）。</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1080143" y="3361305"/>
            <a:ext cx="10050763" cy="2965084"/>
          </a:xfrm>
          <a:prstGeom prst="rect">
            <a:avLst/>
          </a:prstGeom>
        </p:spPr>
      </p:pic>
      <p:pic>
        <p:nvPicPr>
          <p:cNvPr id="13" name="图片 12">
            <a:extLst>
              <a:ext uri="{FF2B5EF4-FFF2-40B4-BE49-F238E27FC236}">
                <a16:creationId xmlns:a16="http://schemas.microsoft.com/office/drawing/2014/main" id="{32F1F5AA-FF4C-A6A3-2EA1-13C443B9B861}"/>
              </a:ext>
            </a:extLst>
          </p:cNvPr>
          <p:cNvPicPr>
            <a:picLocks noChangeAspect="1"/>
          </p:cNvPicPr>
          <p:nvPr/>
        </p:nvPicPr>
        <p:blipFill>
          <a:blip r:embed="rId3"/>
          <a:stretch>
            <a:fillRect/>
          </a:stretch>
        </p:blipFill>
        <p:spPr>
          <a:xfrm>
            <a:off x="2772390" y="2274045"/>
            <a:ext cx="6651982" cy="1058887"/>
          </a:xfrm>
          <a:prstGeom prst="rect">
            <a:avLst/>
          </a:prstGeom>
        </p:spPr>
      </p:pic>
      <p:sp>
        <p:nvSpPr>
          <p:cNvPr id="15" name="矩形 14">
            <a:extLst>
              <a:ext uri="{FF2B5EF4-FFF2-40B4-BE49-F238E27FC236}">
                <a16:creationId xmlns:a16="http://schemas.microsoft.com/office/drawing/2014/main" id="{84D7E4BC-0EC1-8580-735B-583780DDB2D8}"/>
              </a:ext>
            </a:extLst>
          </p:cNvPr>
          <p:cNvSpPr/>
          <p:nvPr/>
        </p:nvSpPr>
        <p:spPr>
          <a:xfrm>
            <a:off x="1345324" y="4309241"/>
            <a:ext cx="2301766"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835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 </a:t>
            </a:r>
            <a:r>
              <a:rPr lang="en" altLang="zh-CN" dirty="0"/>
              <a:t>Selection</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pPr marL="457200" indent="-457200">
              <a:buFont typeface="+mj-lt"/>
              <a:buAutoNum type="arabicPeriod"/>
            </a:pPr>
            <a:r>
              <a:rPr lang="zh-CN" altLang="en-US" dirty="0"/>
              <a:t>关键块筛选：基于压缩路径注意力分数，选出</a:t>
            </a:r>
            <a:r>
              <a:rPr lang="en" altLang="zh-CN" dirty="0"/>
              <a:t>Top-10%</a:t>
            </a:r>
            <a:r>
              <a:rPr lang="zh-CN" altLang="en-US" dirty="0"/>
              <a:t>的关键块。</a:t>
            </a:r>
          </a:p>
          <a:p>
            <a:pPr marL="457200" indent="-457200">
              <a:buFont typeface="+mj-lt"/>
              <a:buAutoNum type="arabicPeriod"/>
            </a:pPr>
            <a:r>
              <a:rPr lang="zh-CN" altLang="en-US" dirty="0"/>
              <a:t>细粒度还原：将选中块的摘要向量解码为原始</a:t>
            </a:r>
            <a:r>
              <a:rPr lang="en" altLang="zh-CN" dirty="0"/>
              <a:t>token</a:t>
            </a:r>
            <a:r>
              <a:rPr lang="zh-CN" altLang="en-US" dirty="0"/>
              <a:t>序列，进行细粒度注意力计算。</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1080143" y="3361305"/>
            <a:ext cx="10050763" cy="2965084"/>
          </a:xfrm>
          <a:prstGeom prst="rect">
            <a:avLst/>
          </a:prstGeom>
        </p:spPr>
      </p:pic>
      <p:pic>
        <p:nvPicPr>
          <p:cNvPr id="3" name="图片 2">
            <a:extLst>
              <a:ext uri="{FF2B5EF4-FFF2-40B4-BE49-F238E27FC236}">
                <a16:creationId xmlns:a16="http://schemas.microsoft.com/office/drawing/2014/main" id="{AD4F0F7C-201D-57F4-E6DE-C126136E284A}"/>
              </a:ext>
            </a:extLst>
          </p:cNvPr>
          <p:cNvPicPr>
            <a:picLocks noChangeAspect="1"/>
          </p:cNvPicPr>
          <p:nvPr/>
        </p:nvPicPr>
        <p:blipFill>
          <a:blip r:embed="rId3"/>
          <a:stretch>
            <a:fillRect/>
          </a:stretch>
        </p:blipFill>
        <p:spPr>
          <a:xfrm>
            <a:off x="2167294" y="2634575"/>
            <a:ext cx="3111500" cy="558800"/>
          </a:xfrm>
          <a:prstGeom prst="rect">
            <a:avLst/>
          </a:prstGeom>
        </p:spPr>
      </p:pic>
      <p:pic>
        <p:nvPicPr>
          <p:cNvPr id="6" name="图片 5">
            <a:extLst>
              <a:ext uri="{FF2B5EF4-FFF2-40B4-BE49-F238E27FC236}">
                <a16:creationId xmlns:a16="http://schemas.microsoft.com/office/drawing/2014/main" id="{626FDD42-5858-DF6D-88D2-114185A13DB7}"/>
              </a:ext>
            </a:extLst>
          </p:cNvPr>
          <p:cNvPicPr>
            <a:picLocks noChangeAspect="1"/>
          </p:cNvPicPr>
          <p:nvPr/>
        </p:nvPicPr>
        <p:blipFill>
          <a:blip r:embed="rId4"/>
          <a:stretch>
            <a:fillRect/>
          </a:stretch>
        </p:blipFill>
        <p:spPr>
          <a:xfrm>
            <a:off x="5630452" y="2423639"/>
            <a:ext cx="4025900" cy="876300"/>
          </a:xfrm>
          <a:prstGeom prst="rect">
            <a:avLst/>
          </a:prstGeom>
        </p:spPr>
      </p:pic>
      <p:sp>
        <p:nvSpPr>
          <p:cNvPr id="16" name="矩形 15">
            <a:extLst>
              <a:ext uri="{FF2B5EF4-FFF2-40B4-BE49-F238E27FC236}">
                <a16:creationId xmlns:a16="http://schemas.microsoft.com/office/drawing/2014/main" id="{824D7FFF-0374-20C1-BB1F-DB5C4541148A}"/>
              </a:ext>
            </a:extLst>
          </p:cNvPr>
          <p:cNvSpPr/>
          <p:nvPr/>
        </p:nvSpPr>
        <p:spPr>
          <a:xfrm>
            <a:off x="3605048" y="4344607"/>
            <a:ext cx="2301766"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4500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 </a:t>
            </a:r>
            <a:r>
              <a:rPr lang="en" altLang="zh-CN" dirty="0"/>
              <a:t>Sliding Window</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dirty="0"/>
              <a:t>对当前</a:t>
            </a:r>
            <a:r>
              <a:rPr lang="en" altLang="zh-CN" dirty="0"/>
              <a:t>token</a:t>
            </a:r>
            <a:r>
              <a:rPr lang="zh-CN" altLang="en-US" dirty="0"/>
              <a:t>的前后局部窗口（如</a:t>
            </a:r>
            <a:r>
              <a:rPr lang="en-US" altLang="zh-CN" dirty="0"/>
              <a:t>1024 </a:t>
            </a:r>
            <a:r>
              <a:rPr lang="en" altLang="zh-CN" dirty="0"/>
              <a:t>tokens</a:t>
            </a:r>
            <a:r>
              <a:rPr lang="zh-CN" altLang="en" dirty="0"/>
              <a:t>）</a:t>
            </a:r>
            <a:r>
              <a:rPr lang="zh-CN" altLang="en-US" dirty="0"/>
              <a:t>进行全注意力计算，确保上下文连贯性。处理到第</a:t>
            </a:r>
            <a:r>
              <a:rPr lang="en" altLang="zh-CN" dirty="0"/>
              <a:t>N</a:t>
            </a:r>
            <a:r>
              <a:rPr lang="zh-CN" altLang="en-US" dirty="0"/>
              <a:t>个</a:t>
            </a:r>
            <a:r>
              <a:rPr lang="en" altLang="zh-CN" dirty="0"/>
              <a:t>token</a:t>
            </a:r>
            <a:r>
              <a:rPr lang="zh-CN" altLang="en-US" dirty="0"/>
              <a:t>时，窗口自动滑动覆盖</a:t>
            </a:r>
            <a:r>
              <a:rPr lang="en-US" altLang="zh-CN" dirty="0"/>
              <a:t>[</a:t>
            </a:r>
            <a:r>
              <a:rPr lang="en" altLang="zh-CN" dirty="0"/>
              <a:t>N-512, N+512]</a:t>
            </a:r>
            <a:r>
              <a:rPr lang="zh-CN" altLang="en-US" dirty="0"/>
              <a:t>的范围。</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1080143" y="3361305"/>
            <a:ext cx="10050763" cy="2965084"/>
          </a:xfrm>
          <a:prstGeom prst="rect">
            <a:avLst/>
          </a:prstGeom>
        </p:spPr>
      </p:pic>
      <p:sp>
        <p:nvSpPr>
          <p:cNvPr id="16" name="矩形 15">
            <a:extLst>
              <a:ext uri="{FF2B5EF4-FFF2-40B4-BE49-F238E27FC236}">
                <a16:creationId xmlns:a16="http://schemas.microsoft.com/office/drawing/2014/main" id="{824D7FFF-0374-20C1-BB1F-DB5C4541148A}"/>
              </a:ext>
            </a:extLst>
          </p:cNvPr>
          <p:cNvSpPr/>
          <p:nvPr/>
        </p:nvSpPr>
        <p:spPr>
          <a:xfrm>
            <a:off x="5885786" y="4344607"/>
            <a:ext cx="1933911"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47511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0AD9-B3CB-4B7F-429A-D4C9E3E9BE66}"/>
              </a:ext>
            </a:extLst>
          </p:cNvPr>
          <p:cNvSpPr>
            <a:spLocks noGrp="1"/>
          </p:cNvSpPr>
          <p:nvPr>
            <p:ph type="title"/>
          </p:nvPr>
        </p:nvSpPr>
        <p:spPr>
          <a:xfrm>
            <a:off x="623635" y="522789"/>
            <a:ext cx="10963473" cy="589190"/>
          </a:xfrm>
        </p:spPr>
        <p:txBody>
          <a:bodyPr/>
          <a:lstStyle/>
          <a:p>
            <a:r>
              <a:rPr lang="zh-CN" altLang="en-US" dirty="0"/>
              <a:t>视频目录大纲</a:t>
            </a:r>
          </a:p>
        </p:txBody>
      </p:sp>
      <p:sp>
        <p:nvSpPr>
          <p:cNvPr id="6" name="内容占位符 5">
            <a:extLst>
              <a:ext uri="{FF2B5EF4-FFF2-40B4-BE49-F238E27FC236}">
                <a16:creationId xmlns:a16="http://schemas.microsoft.com/office/drawing/2014/main" id="{E6C4BD91-41DD-597C-E821-DC29FCA08151}"/>
              </a:ext>
            </a:extLst>
          </p:cNvPr>
          <p:cNvSpPr>
            <a:spLocks noGrp="1"/>
          </p:cNvSpPr>
          <p:nvPr>
            <p:ph sz="half" idx="1"/>
          </p:nvPr>
        </p:nvSpPr>
        <p:spPr>
          <a:xfrm>
            <a:off x="623635" y="1246909"/>
            <a:ext cx="10963473" cy="5108171"/>
          </a:xfrm>
        </p:spPr>
        <p:txBody>
          <a:bodyPr anchor="ctr"/>
          <a:lstStyle/>
          <a:p>
            <a:r>
              <a:rPr lang="zh-CN" altLang="en-US" sz="2400" dirty="0"/>
              <a:t>长序列 </a:t>
            </a:r>
            <a:r>
              <a:rPr lang="en-US" altLang="zh-CN" sz="2400" dirty="0"/>
              <a:t>Transformer</a:t>
            </a:r>
            <a:r>
              <a:rPr lang="zh-CN" altLang="en-US" sz="2400" dirty="0"/>
              <a:t> 架构（</a:t>
            </a:r>
            <a:r>
              <a:rPr lang="en" altLang="zh-CN" sz="2400" dirty="0"/>
              <a:t>Longformer</a:t>
            </a:r>
            <a:r>
              <a:rPr lang="zh-CN" altLang="en" sz="2400" dirty="0"/>
              <a:t>、</a:t>
            </a:r>
            <a:r>
              <a:rPr lang="en" altLang="zh-CN" sz="2400" dirty="0"/>
              <a:t>Transformer-XL</a:t>
            </a:r>
            <a:r>
              <a:rPr lang="zh-CN" altLang="en-US" sz="2400" dirty="0"/>
              <a:t>）</a:t>
            </a:r>
            <a:endParaRPr lang="en-US" altLang="zh-CN" sz="2400" dirty="0"/>
          </a:p>
          <a:p>
            <a:r>
              <a:rPr lang="zh-CN" altLang="en-US" sz="2400" dirty="0"/>
              <a:t>长序列 </a:t>
            </a:r>
            <a:r>
              <a:rPr lang="en-US" altLang="zh-CN" sz="2400" dirty="0"/>
              <a:t>Attention </a:t>
            </a:r>
            <a:r>
              <a:rPr lang="zh-CN" altLang="en-US" sz="2400" dirty="0"/>
              <a:t>架构（</a:t>
            </a:r>
            <a:r>
              <a:rPr lang="en" altLang="zh-CN" sz="2400" dirty="0"/>
              <a:t>NSA</a:t>
            </a:r>
            <a:r>
              <a:rPr lang="zh-CN" altLang="en-US" sz="2400" dirty="0"/>
              <a:t>、 </a:t>
            </a:r>
            <a:r>
              <a:rPr lang="en" altLang="zh-CN" sz="2400" dirty="0"/>
              <a:t>MoBA</a:t>
            </a:r>
            <a:r>
              <a:rPr lang="zh-CN" altLang="en-US" sz="2400" dirty="0"/>
              <a:t>）</a:t>
            </a:r>
          </a:p>
        </p:txBody>
      </p:sp>
      <p:pic>
        <p:nvPicPr>
          <p:cNvPr id="1026" name="Picture 2" descr="思考表情包图片-思考表情包模板下载-包图网">
            <a:extLst>
              <a:ext uri="{FF2B5EF4-FFF2-40B4-BE49-F238E27FC236}">
                <a16:creationId xmlns:a16="http://schemas.microsoft.com/office/drawing/2014/main" id="{C693DF82-9961-8E7D-D034-A7343FF6DF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28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KIMI</a:t>
            </a:r>
            <a:r>
              <a:rPr lang="zh-CN" altLang="en-US" dirty="0"/>
              <a:t> </a:t>
            </a:r>
            <a:r>
              <a:rPr lang="en" altLang="zh-CN" sz="9600" dirty="0"/>
              <a:t>MoBA</a:t>
            </a:r>
            <a:endParaRPr lang="zh-CN" altLang="en-US" dirty="0"/>
          </a:p>
        </p:txBody>
      </p:sp>
    </p:spTree>
    <p:extLst>
      <p:ext uri="{BB962C8B-B14F-4D97-AF65-F5344CB8AC3E}">
        <p14:creationId xmlns:p14="http://schemas.microsoft.com/office/powerpoint/2010/main" val="40642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DB35080-6714-B9C1-1D6F-C488613BDE3A}"/>
              </a:ext>
            </a:extLst>
          </p:cNvPr>
          <p:cNvSpPr>
            <a:spLocks noGrp="1"/>
          </p:cNvSpPr>
          <p:nvPr>
            <p:ph type="title"/>
          </p:nvPr>
        </p:nvSpPr>
        <p:spPr/>
        <p:txBody>
          <a:bodyPr/>
          <a:lstStyle/>
          <a:p>
            <a:r>
              <a:rPr lang="en" altLang="zh-CN" dirty="0"/>
              <a:t>https://</a:t>
            </a:r>
            <a:r>
              <a:rPr lang="en" altLang="zh-CN" dirty="0" err="1"/>
              <a:t>www.bilibili.com</a:t>
            </a:r>
            <a:r>
              <a:rPr lang="en" altLang="zh-CN" dirty="0"/>
              <a:t>/video/BV1J1PGevEPb</a:t>
            </a:r>
            <a:endParaRPr lang="zh-CN" altLang="en-US" dirty="0"/>
          </a:p>
        </p:txBody>
      </p:sp>
      <p:sp>
        <p:nvSpPr>
          <p:cNvPr id="4" name="内容占位符 3">
            <a:extLst>
              <a:ext uri="{FF2B5EF4-FFF2-40B4-BE49-F238E27FC236}">
                <a16:creationId xmlns:a16="http://schemas.microsoft.com/office/drawing/2014/main" id="{238B8BC6-7461-EF93-1308-D3D746C78C87}"/>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66113BF2-5614-8FD0-FBF3-CC222EFCAFB5}"/>
              </a:ext>
            </a:extLst>
          </p:cNvPr>
          <p:cNvPicPr>
            <a:picLocks noChangeAspect="1"/>
          </p:cNvPicPr>
          <p:nvPr/>
        </p:nvPicPr>
        <p:blipFill>
          <a:blip r:embed="rId2"/>
          <a:stretch>
            <a:fillRect/>
          </a:stretch>
        </p:blipFill>
        <p:spPr>
          <a:xfrm>
            <a:off x="828558" y="1256590"/>
            <a:ext cx="10539645" cy="5139098"/>
          </a:xfrm>
          <a:prstGeom prst="rect">
            <a:avLst/>
          </a:prstGeom>
        </p:spPr>
      </p:pic>
    </p:spTree>
    <p:extLst>
      <p:ext uri="{BB962C8B-B14F-4D97-AF65-F5344CB8AC3E}">
        <p14:creationId xmlns:p14="http://schemas.microsoft.com/office/powerpoint/2010/main" val="304486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417CEE4-E169-F318-B6E2-8EF8128768AA}"/>
              </a:ext>
            </a:extLst>
          </p:cNvPr>
          <p:cNvSpPr>
            <a:spLocks noGrp="1"/>
          </p:cNvSpPr>
          <p:nvPr>
            <p:ph type="title"/>
          </p:nvPr>
        </p:nvSpPr>
        <p:spPr/>
        <p:txBody>
          <a:bodyPr/>
          <a:lstStyle/>
          <a:p>
            <a:r>
              <a:rPr lang="zh-CN" altLang="en-US" dirty="0"/>
              <a:t>小总结</a:t>
            </a:r>
          </a:p>
        </p:txBody>
      </p:sp>
      <p:sp>
        <p:nvSpPr>
          <p:cNvPr id="4" name="内容占位符 3">
            <a:extLst>
              <a:ext uri="{FF2B5EF4-FFF2-40B4-BE49-F238E27FC236}">
                <a16:creationId xmlns:a16="http://schemas.microsoft.com/office/drawing/2014/main" id="{90BDAD69-CC57-2657-1ECF-DBE6D371E3DA}"/>
              </a:ext>
            </a:extLst>
          </p:cNvPr>
          <p:cNvSpPr>
            <a:spLocks noGrp="1"/>
          </p:cNvSpPr>
          <p:nvPr>
            <p:ph sz="half" idx="1"/>
          </p:nvPr>
        </p:nvSpPr>
        <p:spPr>
          <a:xfrm>
            <a:off x="623635" y="1246909"/>
            <a:ext cx="10963473" cy="5108171"/>
          </a:xfrm>
        </p:spPr>
        <p:txBody>
          <a:bodyPr/>
          <a:lstStyle/>
          <a:p>
            <a:r>
              <a:rPr lang="zh-CN" altLang="en-US" dirty="0"/>
              <a:t>从思路上</a:t>
            </a:r>
            <a:r>
              <a:rPr lang="en" altLang="zh-CN" dirty="0"/>
              <a:t>MoBA</a:t>
            </a:r>
            <a:r>
              <a:rPr lang="zh-CN" altLang="en-US" dirty="0"/>
              <a:t>和</a:t>
            </a:r>
            <a:r>
              <a:rPr lang="en" altLang="zh-CN" dirty="0"/>
              <a:t>NSA</a:t>
            </a:r>
            <a:r>
              <a:rPr lang="zh-CN" altLang="en-US" dirty="0"/>
              <a:t>都有一个相通的点，对于 稀疏注意力实现，都是通过“筛选”操作；</a:t>
            </a:r>
            <a:endParaRPr lang="en-US" altLang="zh-CN" dirty="0"/>
          </a:p>
          <a:p>
            <a:r>
              <a:rPr lang="zh-CN" altLang="en-US" dirty="0"/>
              <a:t>但是注意力筛选势必要用到</a:t>
            </a:r>
            <a:r>
              <a:rPr lang="en" altLang="zh-CN" dirty="0"/>
              <a:t>QKT</a:t>
            </a:r>
            <a:r>
              <a:rPr lang="zh-CN" altLang="en-US" dirty="0"/>
              <a:t>计算，两者都会用一个小替换大（先分块再去压缩处理）思路。</a:t>
            </a:r>
          </a:p>
        </p:txBody>
      </p:sp>
      <p:pic>
        <p:nvPicPr>
          <p:cNvPr id="13" name="Picture 2" descr="思考表情包图片-思考表情包模板下载-包图网">
            <a:extLst>
              <a:ext uri="{FF2B5EF4-FFF2-40B4-BE49-F238E27FC236}">
                <a16:creationId xmlns:a16="http://schemas.microsoft.com/office/drawing/2014/main" id="{9F37AB5E-6048-D504-BCCF-7B497EC113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74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t>总结与思考</a:t>
            </a:r>
            <a:endParaRPr lang="en-US" altLang="zh-CN" dirty="0"/>
          </a:p>
        </p:txBody>
      </p:sp>
    </p:spTree>
    <p:extLst>
      <p:ext uri="{BB962C8B-B14F-4D97-AF65-F5344CB8AC3E}">
        <p14:creationId xmlns:p14="http://schemas.microsoft.com/office/powerpoint/2010/main" val="1465815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思考表情包图片-思考表情包模板下载-包图网">
            <a:extLst>
              <a:ext uri="{FF2B5EF4-FFF2-40B4-BE49-F238E27FC236}">
                <a16:creationId xmlns:a16="http://schemas.microsoft.com/office/drawing/2014/main" id="{702B817D-1EB1-12AE-30F4-C0AFF7247D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2">
            <a:extLst>
              <a:ext uri="{FF2B5EF4-FFF2-40B4-BE49-F238E27FC236}">
                <a16:creationId xmlns:a16="http://schemas.microsoft.com/office/drawing/2014/main" id="{B13B2037-C82B-C294-208D-2BB0ED5C03EA}"/>
              </a:ext>
            </a:extLst>
          </p:cNvPr>
          <p:cNvSpPr>
            <a:spLocks noGrp="1"/>
          </p:cNvSpPr>
          <p:nvPr>
            <p:ph type="title"/>
          </p:nvPr>
        </p:nvSpPr>
        <p:spPr>
          <a:xfrm>
            <a:off x="623635" y="522789"/>
            <a:ext cx="10963473" cy="589190"/>
          </a:xfrm>
        </p:spPr>
        <p:txBody>
          <a:bodyPr/>
          <a:lstStyle/>
          <a:p>
            <a:r>
              <a:rPr lang="zh-CN" altLang="en-US" dirty="0"/>
              <a:t>总结</a:t>
            </a:r>
          </a:p>
        </p:txBody>
      </p:sp>
      <p:sp>
        <p:nvSpPr>
          <p:cNvPr id="5" name="内容占位符 4">
            <a:extLst>
              <a:ext uri="{FF2B5EF4-FFF2-40B4-BE49-F238E27FC236}">
                <a16:creationId xmlns:a16="http://schemas.microsoft.com/office/drawing/2014/main" id="{9C6B124D-FABE-BAA0-63BF-A3961AF00FCF}"/>
              </a:ext>
            </a:extLst>
          </p:cNvPr>
          <p:cNvSpPr>
            <a:spLocks noGrp="1"/>
          </p:cNvSpPr>
          <p:nvPr>
            <p:ph sz="half" idx="1"/>
          </p:nvPr>
        </p:nvSpPr>
        <p:spPr>
          <a:xfrm>
            <a:off x="623635" y="1246909"/>
            <a:ext cx="10963473" cy="5108171"/>
          </a:xfrm>
        </p:spPr>
        <p:txBody>
          <a:bodyPr/>
          <a:lstStyle/>
          <a:p>
            <a:r>
              <a:rPr lang="zh-CN" altLang="en-US" b="1" dirty="0"/>
              <a:t>未来趋势：高效、可扩展、适合长上下文</a:t>
            </a:r>
            <a:endParaRPr lang="en-US" altLang="zh-CN" b="1" dirty="0"/>
          </a:p>
          <a:p>
            <a:pPr lvl="1"/>
            <a:r>
              <a:rPr lang="zh-CN" altLang="en-US" dirty="0"/>
              <a:t>减少复杂度：随着大模型发展，通过优化 </a:t>
            </a:r>
            <a:r>
              <a:rPr lang="en" altLang="zh-CN" dirty="0"/>
              <a:t>Attention </a:t>
            </a:r>
            <a:r>
              <a:rPr lang="zh-CN" altLang="en-US" dirty="0"/>
              <a:t>计算复杂度提出 </a:t>
            </a:r>
            <a:r>
              <a:rPr lang="en-US" altLang="zh-CN" dirty="0"/>
              <a:t>Linear</a:t>
            </a:r>
            <a:r>
              <a:rPr lang="zh-CN" altLang="en-US" dirty="0"/>
              <a:t> </a:t>
            </a:r>
            <a:r>
              <a:rPr lang="en-US" altLang="zh-CN" dirty="0"/>
              <a:t>Attention </a:t>
            </a:r>
            <a:r>
              <a:rPr lang="zh-CN" altLang="en-US" dirty="0"/>
              <a:t>等。</a:t>
            </a:r>
            <a:endParaRPr lang="en-US" altLang="zh-CN" dirty="0"/>
          </a:p>
          <a:p>
            <a:pPr lvl="1"/>
            <a:r>
              <a:rPr lang="zh-CN" altLang="en-US" dirty="0"/>
              <a:t>长序列建模​​：结合稀疏注意力与动态路由，进一步压缩</a:t>
            </a:r>
            <a:r>
              <a:rPr lang="en" altLang="zh-CN" dirty="0"/>
              <a:t>KV Cache</a:t>
            </a:r>
            <a:r>
              <a:rPr lang="zh-CN" altLang="en-US" dirty="0"/>
              <a:t>。</a:t>
            </a:r>
            <a:endParaRPr lang="zh-CN" altLang="en" dirty="0"/>
          </a:p>
          <a:p>
            <a:pPr lvl="1"/>
            <a:r>
              <a:rPr lang="zh-CN" altLang="en" dirty="0"/>
              <a:t>​</a:t>
            </a:r>
            <a:r>
              <a:rPr lang="en" altLang="zh-CN" dirty="0"/>
              <a:t>​</a:t>
            </a:r>
            <a:r>
              <a:rPr lang="zh-CN" altLang="en-US" dirty="0"/>
              <a:t>多模态扩展​​：探索跨模态注意力交互，如视觉</a:t>
            </a:r>
            <a:r>
              <a:rPr lang="en-US" altLang="zh-CN" dirty="0"/>
              <a:t>-</a:t>
            </a:r>
            <a:r>
              <a:rPr lang="zh-CN" altLang="en-US" dirty="0"/>
              <a:t>语言联合表征。</a:t>
            </a:r>
          </a:p>
          <a:p>
            <a:endParaRPr lang="zh-CN" altLang="en-US" dirty="0"/>
          </a:p>
        </p:txBody>
      </p:sp>
    </p:spTree>
    <p:extLst>
      <p:ext uri="{BB962C8B-B14F-4D97-AF65-F5344CB8AC3E}">
        <p14:creationId xmlns:p14="http://schemas.microsoft.com/office/powerpoint/2010/main" val="74368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i="0" dirty="0">
                <a:solidFill>
                  <a:srgbClr val="4D6BFE"/>
                </a:solidFill>
                <a:effectLst/>
                <a:ea typeface="PingFang SC" panose="020B0400000000000000" pitchFamily="34" charset="-122"/>
                <a:hlinkClick r:id="rId2"/>
              </a:rPr>
              <a:t>https://erdem.pl/2021/05/understanding-positional-encoding-in-transformers</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3"/>
              </a:rPr>
              <a:t>https://shangzhih.github.io/jian-shu-attentionji-zhi.html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4"/>
              </a:rPr>
              <a:t>https://sebastianraschka.com/blog/2023/self-attention-from-scratch.html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5"/>
              </a:rPr>
              <a:t>https://uvadlc-notebooks.readthedocs.io/en/latest/tutorial_notebooks/tutorial6/Transformers_and_MHAttention.html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6"/>
              </a:rPr>
              <a:t>https://www.gnn.club/?p=2729</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7"/>
              </a:rPr>
              <a:t>http://www.myhz0606.com/article/kv-cache</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8"/>
              </a:rPr>
              <a:t>https://spaces.ac.cn/archives/10091</a:t>
            </a:r>
            <a:endParaRPr lang="en" altLang="zh-CN" sz="1200" dirty="0">
              <a:solidFill>
                <a:srgbClr val="4D6BFE"/>
              </a:solidFill>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9"/>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 altLang="zh-CN" sz="9600" dirty="0"/>
              <a:t>Longformer</a:t>
            </a:r>
            <a:endParaRPr lang="zh-CN" altLang="en-US" sz="9600" dirty="0"/>
          </a:p>
        </p:txBody>
      </p:sp>
    </p:spTree>
    <p:extLst>
      <p:ext uri="{BB962C8B-B14F-4D97-AF65-F5344CB8AC3E}">
        <p14:creationId xmlns:p14="http://schemas.microsoft.com/office/powerpoint/2010/main" val="4262257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30342BB-8A0D-C6A5-6E96-DD81D61C10B9}"/>
              </a:ext>
            </a:extLst>
          </p:cNvPr>
          <p:cNvSpPr>
            <a:spLocks noGrp="1"/>
          </p:cNvSpPr>
          <p:nvPr>
            <p:ph type="title"/>
          </p:nvPr>
        </p:nvSpPr>
        <p:spPr>
          <a:xfrm>
            <a:off x="623635" y="522789"/>
            <a:ext cx="10963473" cy="589190"/>
          </a:xfrm>
        </p:spPr>
        <p:txBody>
          <a:bodyPr/>
          <a:lstStyle/>
          <a:p>
            <a:r>
              <a:rPr lang="en" altLang="zh-CN" dirty="0"/>
              <a:t>Sliding Window Attention</a:t>
            </a:r>
            <a:endParaRPr lang="zh-CN" altLang="en-US" dirty="0"/>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805364AE-3A04-D340-C629-2723411C4610}"/>
                  </a:ext>
                </a:extLst>
              </p:cNvPr>
              <p:cNvSpPr>
                <a:spLocks noGrp="1"/>
              </p:cNvSpPr>
              <p:nvPr>
                <p:ph sz="half" idx="1"/>
              </p:nvPr>
            </p:nvSpPr>
            <p:spPr>
              <a:xfrm>
                <a:off x="623635" y="1246909"/>
                <a:ext cx="10963473" cy="5108171"/>
              </a:xfrm>
            </p:spPr>
            <p:txBody>
              <a:bodyPr/>
              <a:lstStyle/>
              <a:p>
                <a:r>
                  <a:rPr lang="en" altLang="zh-CN" dirty="0"/>
                  <a:t>Sliding window attention</a:t>
                </a:r>
                <a:r>
                  <a:rPr lang="zh-CN" altLang="en-US" dirty="0"/>
                  <a:t> 设定窗口 </a:t>
                </a:r>
                <a14:m>
                  <m:oMath xmlns:m="http://schemas.openxmlformats.org/officeDocument/2006/math">
                    <m:r>
                      <a:rPr lang="en-US" altLang="zh-CN" i="1" dirty="0" smtClean="0">
                        <a:latin typeface="Cambria Math" panose="02040503050406030204" pitchFamily="18" charset="0"/>
                      </a:rPr>
                      <m:t>𝑤</m:t>
                    </m:r>
                  </m:oMath>
                </a14:m>
                <a:r>
                  <a:rPr lang="zh-CN" altLang="en-US" dirty="0"/>
                  <a:t>，规定序列中每个</a:t>
                </a:r>
                <a:r>
                  <a:rPr lang="en" altLang="zh-CN" dirty="0"/>
                  <a:t>token</a:t>
                </a:r>
                <a:r>
                  <a:rPr lang="zh-CN" altLang="en-US" dirty="0"/>
                  <a:t>只能看到 </a:t>
                </a:r>
                <a14:m>
                  <m:oMath xmlns:m="http://schemas.openxmlformats.org/officeDocument/2006/math">
                    <m:r>
                      <a:rPr lang="en-US" altLang="zh-CN" i="1" dirty="0">
                        <a:latin typeface="Cambria Math" panose="02040503050406030204" pitchFamily="18" charset="0"/>
                      </a:rPr>
                      <m:t>𝑤</m:t>
                    </m:r>
                  </m:oMath>
                </a14:m>
                <a:r>
                  <a:rPr lang="zh-CN" altLang="en-US" dirty="0"/>
                  <a:t> 个</a:t>
                </a:r>
                <a:r>
                  <a:rPr lang="en" altLang="zh-CN" dirty="0"/>
                  <a:t>token</a:t>
                </a:r>
                <a:r>
                  <a:rPr lang="zh-CN" altLang="en" dirty="0"/>
                  <a:t>，</a:t>
                </a:r>
                <a:r>
                  <a:rPr lang="zh-CN" altLang="en-US" dirty="0"/>
                  <a:t>其左右两侧能看到 </a:t>
                </a:r>
                <a14:m>
                  <m:oMath xmlns:m="http://schemas.openxmlformats.org/officeDocument/2006/math">
                    <m:r>
                      <a:rPr lang="en-US" altLang="zh-CN" i="1" dirty="0" smtClean="0">
                        <a:latin typeface="Cambria Math" panose="02040503050406030204" pitchFamily="18" charset="0"/>
                      </a:rPr>
                      <m:t>1/2</m:t>
                    </m:r>
                    <m:r>
                      <a:rPr lang="en-US" altLang="zh-CN" i="1" dirty="0">
                        <a:latin typeface="Cambria Math" panose="02040503050406030204" pitchFamily="18" charset="0"/>
                      </a:rPr>
                      <m:t> </m:t>
                    </m:r>
                    <m:r>
                      <a:rPr lang="en-US" altLang="zh-CN" i="1" dirty="0">
                        <a:latin typeface="Cambria Math" panose="02040503050406030204" pitchFamily="18" charset="0"/>
                      </a:rPr>
                      <m:t>𝑤</m:t>
                    </m:r>
                  </m:oMath>
                </a14:m>
                <a:r>
                  <a:rPr lang="zh-CN" altLang="en-US" dirty="0"/>
                  <a:t> 个</a:t>
                </a:r>
                <a:r>
                  <a:rPr lang="en" altLang="zh-CN" dirty="0"/>
                  <a:t>token</a:t>
                </a:r>
                <a:r>
                  <a:rPr lang="zh-CN" altLang="en-US" dirty="0"/>
                  <a:t>，时间复杂度为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rPr>
                      <m:t>)</m:t>
                    </m:r>
                  </m:oMath>
                </a14:m>
                <a:r>
                  <a:rPr lang="zh-CN" altLang="en-US" dirty="0"/>
                  <a:t>。</a:t>
                </a:r>
              </a:p>
              <a:p>
                <a:r>
                  <a:rPr lang="zh-CN" altLang="en-US" dirty="0"/>
                  <a:t>不需要担心 </a:t>
                </a:r>
                <a:r>
                  <a:rPr lang="en" altLang="zh-CN" sz="2000" dirty="0"/>
                  <a:t>Longformer</a:t>
                </a:r>
                <a:r>
                  <a:rPr lang="zh-CN" altLang="en-US" sz="2000" dirty="0"/>
                  <a:t> </a:t>
                </a:r>
                <a:r>
                  <a:rPr lang="zh-CN" altLang="en-US" dirty="0"/>
                  <a:t>无法建立整个序列语义信息，</a:t>
                </a:r>
                <a:r>
                  <a:rPr lang="en" altLang="zh-CN" dirty="0"/>
                  <a:t>transformer</a:t>
                </a:r>
                <a:r>
                  <a:rPr lang="zh-CN" altLang="en-US" dirty="0"/>
                  <a:t> 模型结构本身是层层叠加结构，模型高层相比底层具有更宽广的感受野，因此能去建模融合全部序列信息的全局表示。</a:t>
                </a:r>
              </a:p>
            </p:txBody>
          </p:sp>
        </mc:Choice>
        <mc:Fallback>
          <p:sp>
            <p:nvSpPr>
              <p:cNvPr id="5" name="内容占位符 4">
                <a:extLst>
                  <a:ext uri="{FF2B5EF4-FFF2-40B4-BE49-F238E27FC236}">
                    <a16:creationId xmlns:a16="http://schemas.microsoft.com/office/drawing/2014/main" id="{805364AE-3A04-D340-C629-2723411C4610}"/>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34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48EC1D6-6ADA-7A71-5B29-74A7257288CC}"/>
              </a:ext>
            </a:extLst>
          </p:cNvPr>
          <p:cNvPicPr>
            <a:picLocks noChangeAspect="1"/>
          </p:cNvPicPr>
          <p:nvPr/>
        </p:nvPicPr>
        <p:blipFill>
          <a:blip r:embed="rId3"/>
          <a:stretch>
            <a:fillRect/>
          </a:stretch>
        </p:blipFill>
        <p:spPr>
          <a:xfrm>
            <a:off x="397095" y="3429000"/>
            <a:ext cx="11416860" cy="2906712"/>
          </a:xfrm>
          <a:prstGeom prst="rect">
            <a:avLst/>
          </a:prstGeom>
        </p:spPr>
      </p:pic>
    </p:spTree>
    <p:extLst>
      <p:ext uri="{BB962C8B-B14F-4D97-AF65-F5344CB8AC3E}">
        <p14:creationId xmlns:p14="http://schemas.microsoft.com/office/powerpoint/2010/main" val="2992389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1B86AC-9D29-7963-5A8C-69831E5FC615}"/>
              </a:ext>
            </a:extLst>
          </p:cNvPr>
          <p:cNvSpPr>
            <a:spLocks noGrp="1"/>
          </p:cNvSpPr>
          <p:nvPr>
            <p:ph type="title"/>
          </p:nvPr>
        </p:nvSpPr>
        <p:spPr>
          <a:xfrm>
            <a:off x="623635" y="522789"/>
            <a:ext cx="10963473" cy="589190"/>
          </a:xfrm>
        </p:spPr>
        <p:txBody>
          <a:bodyPr/>
          <a:lstStyle/>
          <a:p>
            <a:r>
              <a:rPr lang="en" altLang="zh-CN" dirty="0"/>
              <a:t> Dilated Sliding Window</a:t>
            </a:r>
            <a:endParaRPr lang="zh-CN" altLang="en-US" dirty="0"/>
          </a:p>
        </p:txBody>
      </p:sp>
      <mc:AlternateContent xmlns:mc="http://schemas.openxmlformats.org/markup-compatibility/2006">
        <mc:Choice xmlns:a14="http://schemas.microsoft.com/office/drawing/2010/main" Requires="a14">
          <p:sp>
            <p:nvSpPr>
              <p:cNvPr id="6" name="内容占位符 5">
                <a:extLst>
                  <a:ext uri="{FF2B5EF4-FFF2-40B4-BE49-F238E27FC236}">
                    <a16:creationId xmlns:a16="http://schemas.microsoft.com/office/drawing/2014/main" id="{54148644-8EAD-15A8-9CB0-86721C097CAC}"/>
                  </a:ext>
                </a:extLst>
              </p:cNvPr>
              <p:cNvSpPr>
                <a:spLocks noGrp="1"/>
              </p:cNvSpPr>
              <p:nvPr>
                <p:ph sz="half" idx="1"/>
              </p:nvPr>
            </p:nvSpPr>
            <p:spPr>
              <a:xfrm>
                <a:off x="623635" y="1246909"/>
                <a:ext cx="10963473" cy="5108171"/>
              </a:xfrm>
            </p:spPr>
            <p:txBody>
              <a:bodyPr/>
              <a:lstStyle/>
              <a:p>
                <a:r>
                  <a:rPr lang="en" altLang="zh-CN" dirty="0"/>
                  <a:t>Sliding Window Attention</a:t>
                </a:r>
                <a:r>
                  <a:rPr lang="zh-CN" altLang="en-US" dirty="0"/>
                  <a:t> 只能考虑长度为 </a:t>
                </a:r>
                <a14:m>
                  <m:oMath xmlns:m="http://schemas.openxmlformats.org/officeDocument/2006/math">
                    <m:r>
                      <a:rPr lang="en-US" altLang="zh-CN" i="1" dirty="0" smtClean="0">
                        <a:latin typeface="Cambria Math" panose="02040503050406030204" pitchFamily="18" charset="0"/>
                      </a:rPr>
                      <m:t>𝑤</m:t>
                    </m:r>
                  </m:oMath>
                </a14:m>
                <a:r>
                  <a:rPr lang="zh-CN" altLang="en-US" dirty="0"/>
                  <a:t> 上下文，不增加计算量情况下，在进行 </a:t>
                </a:r>
                <a:r>
                  <a:rPr lang="en" altLang="zh-CN" dirty="0"/>
                  <a:t>Self-Attention</a:t>
                </a:r>
                <a:r>
                  <a:rPr lang="zh-CN" altLang="en-US" dirty="0"/>
                  <a:t> 两个相邻 </a:t>
                </a:r>
                <a:r>
                  <a:rPr lang="en" altLang="zh-CN" dirty="0"/>
                  <a:t>token</a:t>
                </a:r>
                <a:r>
                  <a:rPr lang="zh-CN" altLang="en-US" dirty="0"/>
                  <a:t> 间会存在大小为 </a:t>
                </a:r>
                <a14:m>
                  <m:oMath xmlns:m="http://schemas.openxmlformats.org/officeDocument/2006/math">
                    <m:r>
                      <a:rPr lang="en-US" altLang="zh-CN" i="1" dirty="0" smtClean="0">
                        <a:latin typeface="Cambria Math" panose="02040503050406030204" pitchFamily="18" charset="0"/>
                      </a:rPr>
                      <m:t>𝑑</m:t>
                    </m:r>
                  </m:oMath>
                </a14:m>
                <a:r>
                  <a:rPr lang="zh-CN" altLang="en-US" dirty="0"/>
                  <a:t> 间隙，这样序列中每个</a:t>
                </a:r>
                <a:r>
                  <a:rPr lang="en" altLang="zh-CN" dirty="0"/>
                  <a:t>token</a:t>
                </a:r>
                <a:r>
                  <a:rPr lang="zh-CN" altLang="en-US" dirty="0"/>
                  <a:t>感受野范围可扩展到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𝑤</m:t>
                    </m:r>
                  </m:oMath>
                </a14:m>
                <a:r>
                  <a:rPr lang="zh-CN" altLang="en-US" dirty="0"/>
                  <a:t>。第 </a:t>
                </a:r>
                <a14:m>
                  <m:oMath xmlns:m="http://schemas.openxmlformats.org/officeDocument/2006/math">
                    <m:r>
                      <a:rPr lang="en-US" altLang="zh-CN" b="0" i="1" smtClean="0">
                        <a:latin typeface="Cambria Math" panose="02040503050406030204" pitchFamily="18" charset="0"/>
                      </a:rPr>
                      <m:t>𝑚</m:t>
                    </m:r>
                  </m:oMath>
                </a14:m>
                <a:r>
                  <a:rPr lang="zh-CN" altLang="en-US" dirty="0"/>
                  <a:t> 层，感受野的范围是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𝑤</m:t>
                    </m:r>
                  </m:oMath>
                </a14:m>
                <a:r>
                  <a:rPr lang="zh-CN" altLang="en-US" dirty="0"/>
                  <a:t> 。</a:t>
                </a:r>
              </a:p>
            </p:txBody>
          </p:sp>
        </mc:Choice>
        <mc:Fallback>
          <p:sp>
            <p:nvSpPr>
              <p:cNvPr id="6" name="内容占位符 5">
                <a:extLst>
                  <a:ext uri="{FF2B5EF4-FFF2-40B4-BE49-F238E27FC236}">
                    <a16:creationId xmlns:a16="http://schemas.microsoft.com/office/drawing/2014/main" id="{54148644-8EAD-15A8-9CB0-86721C097CAC}"/>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11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2EFC166-3F7D-6B92-E2E3-FB2752F574D4}"/>
              </a:ext>
            </a:extLst>
          </p:cNvPr>
          <p:cNvPicPr>
            <a:picLocks noChangeAspect="1"/>
          </p:cNvPicPr>
          <p:nvPr/>
        </p:nvPicPr>
        <p:blipFill>
          <a:blip r:embed="rId3"/>
          <a:stretch>
            <a:fillRect/>
          </a:stretch>
        </p:blipFill>
        <p:spPr>
          <a:xfrm>
            <a:off x="397095" y="3429000"/>
            <a:ext cx="11416860" cy="2906712"/>
          </a:xfrm>
          <a:prstGeom prst="rect">
            <a:avLst/>
          </a:prstGeom>
        </p:spPr>
      </p:pic>
    </p:spTree>
    <p:extLst>
      <p:ext uri="{BB962C8B-B14F-4D97-AF65-F5344CB8AC3E}">
        <p14:creationId xmlns:p14="http://schemas.microsoft.com/office/powerpoint/2010/main" val="3806664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E71410-D8D5-3BD0-7897-42F622461C20}"/>
              </a:ext>
            </a:extLst>
          </p:cNvPr>
          <p:cNvSpPr>
            <a:spLocks noGrp="1"/>
          </p:cNvSpPr>
          <p:nvPr>
            <p:ph type="title"/>
          </p:nvPr>
        </p:nvSpPr>
        <p:spPr>
          <a:xfrm>
            <a:off x="623635" y="522789"/>
            <a:ext cx="10963473" cy="589190"/>
          </a:xfrm>
        </p:spPr>
        <p:txBody>
          <a:bodyPr/>
          <a:lstStyle/>
          <a:p>
            <a:r>
              <a:rPr lang="en" altLang="zh-CN" dirty="0" err="1"/>
              <a:t>Global+Sliding</a:t>
            </a:r>
            <a:r>
              <a:rPr lang="en" altLang="zh-CN" dirty="0"/>
              <a:t> Window</a:t>
            </a:r>
            <a:endParaRPr lang="zh-CN" altLang="en-US" dirty="0"/>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A03A83EF-95B0-1BD7-B294-66EC8FD29819}"/>
                  </a:ext>
                </a:extLst>
              </p:cNvPr>
              <p:cNvSpPr>
                <a:spLocks noGrp="1"/>
              </p:cNvSpPr>
              <p:nvPr>
                <p:ph sz="half" idx="1"/>
              </p:nvPr>
            </p:nvSpPr>
            <p:spPr>
              <a:xfrm>
                <a:off x="623635" y="1246909"/>
                <a:ext cx="10963473" cy="5108171"/>
              </a:xfrm>
            </p:spPr>
            <p:txBody>
              <a:bodyPr/>
              <a:lstStyle/>
              <a:p>
                <a:r>
                  <a:rPr lang="zh-CN" altLang="en-US" dirty="0"/>
                  <a:t>将原始输入分别映射到 </a:t>
                </a:r>
                <a14:m>
                  <m:oMath xmlns:m="http://schemas.openxmlformats.org/officeDocument/2006/math">
                    <m:r>
                      <a:rPr lang="en" altLang="zh-CN" i="1" dirty="0" smtClean="0">
                        <a:latin typeface="Cambria Math" panose="02040503050406030204" pitchFamily="18" charset="0"/>
                      </a:rPr>
                      <m:t>𝑄</m:t>
                    </m:r>
                    <m:r>
                      <a:rPr lang="en" altLang="zh-CN" i="1" dirty="0" smtClean="0">
                        <a:latin typeface="Cambria Math" panose="02040503050406030204" pitchFamily="18" charset="0"/>
                      </a:rPr>
                      <m:t>,</m:t>
                    </m:r>
                    <m:r>
                      <a:rPr lang="en" altLang="zh-CN" i="1" dirty="0" smtClean="0">
                        <a:latin typeface="Cambria Math" panose="02040503050406030204" pitchFamily="18" charset="0"/>
                      </a:rPr>
                      <m:t>𝐾</m:t>
                    </m:r>
                    <m:r>
                      <a:rPr lang="en" altLang="zh-CN" i="1" dirty="0" smtClean="0">
                        <a:latin typeface="Cambria Math" panose="02040503050406030204" pitchFamily="18" charset="0"/>
                      </a:rPr>
                      <m:t>,</m:t>
                    </m:r>
                    <m:r>
                      <a:rPr lang="en" altLang="zh-CN" i="1" dirty="0" smtClean="0">
                        <a:latin typeface="Cambria Math" panose="02040503050406030204" pitchFamily="18" charset="0"/>
                      </a:rPr>
                      <m:t>𝑉</m:t>
                    </m:r>
                  </m:oMath>
                </a14:m>
                <a:r>
                  <a:rPr lang="en" altLang="zh-CN" dirty="0"/>
                  <a:t> </a:t>
                </a:r>
                <a:r>
                  <a:rPr lang="zh-CN" altLang="en-US" dirty="0"/>
                  <a:t>三个空间后进行 </a:t>
                </a:r>
                <a:r>
                  <a:rPr lang="en" altLang="zh-CN" dirty="0"/>
                  <a:t>Attention</a:t>
                </a:r>
                <a:r>
                  <a:rPr lang="zh-CN" altLang="en-US" dirty="0"/>
                  <a:t> 计算，</a:t>
                </a:r>
                <a:r>
                  <a:rPr lang="en" altLang="zh-CN" dirty="0" err="1"/>
                  <a:t>Global+Sliding</a:t>
                </a:r>
                <a:r>
                  <a:rPr lang="en" altLang="zh-CN" dirty="0"/>
                  <a:t> Window</a:t>
                </a:r>
                <a:r>
                  <a:rPr lang="zh-CN" altLang="en-US" dirty="0"/>
                  <a:t> 这里涉及到两种 </a:t>
                </a:r>
                <a:r>
                  <a:rPr lang="en" altLang="zh-CN" dirty="0"/>
                  <a:t>Attention</a:t>
                </a:r>
                <a:r>
                  <a:rPr lang="zh-CN" altLang="en-US" dirty="0"/>
                  <a:t>；</a:t>
                </a:r>
                <a:endParaRPr lang="en-US" altLang="zh-CN" dirty="0"/>
              </a:p>
              <a:p>
                <a:r>
                  <a:rPr lang="en" altLang="zh-CN" dirty="0"/>
                  <a:t>Longformer</a:t>
                </a:r>
                <a:r>
                  <a:rPr lang="zh-CN" altLang="en-US" dirty="0"/>
                  <a:t> 中分别将这两种 </a:t>
                </a:r>
                <a:r>
                  <a:rPr lang="en" altLang="zh-CN" dirty="0"/>
                  <a:t>Attention</a:t>
                </a:r>
                <a:r>
                  <a:rPr lang="zh-CN" altLang="en-US" dirty="0"/>
                  <a:t> 映射到两个独立空间，即使用 </a:t>
                </a:r>
                <a14:m>
                  <m:oMath xmlns:m="http://schemas.openxmlformats.org/officeDocument/2006/math">
                    <m:r>
                      <a:rPr lang="en" altLang="zh-CN" i="1" dirty="0" smtClean="0">
                        <a:latin typeface="Cambria Math" panose="02040503050406030204" pitchFamily="18" charset="0"/>
                      </a:rPr>
                      <m:t>𝑄𝑠</m:t>
                    </m:r>
                    <m:r>
                      <a:rPr lang="en" altLang="zh-CN" i="1" dirty="0" smtClean="0">
                        <a:latin typeface="Cambria Math" panose="02040503050406030204" pitchFamily="18" charset="0"/>
                      </a:rPr>
                      <m:t>,</m:t>
                    </m:r>
                    <m:r>
                      <a:rPr lang="en" altLang="zh-CN" i="1" dirty="0" smtClean="0">
                        <a:latin typeface="Cambria Math" panose="02040503050406030204" pitchFamily="18" charset="0"/>
                      </a:rPr>
                      <m:t>𝐾𝑠</m:t>
                    </m:r>
                    <m:r>
                      <a:rPr lang="en" altLang="zh-CN" i="1" dirty="0" smtClean="0">
                        <a:latin typeface="Cambria Math" panose="02040503050406030204" pitchFamily="18" charset="0"/>
                      </a:rPr>
                      <m:t>,</m:t>
                    </m:r>
                    <m:r>
                      <a:rPr lang="en" altLang="zh-CN" i="1" dirty="0" smtClean="0">
                        <a:latin typeface="Cambria Math" panose="02040503050406030204" pitchFamily="18" charset="0"/>
                      </a:rPr>
                      <m:t>𝑉𝑠</m:t>
                    </m:r>
                  </m:oMath>
                </a14:m>
                <a:r>
                  <a:rPr lang="en" altLang="zh-CN" dirty="0"/>
                  <a:t> </a:t>
                </a:r>
                <a:r>
                  <a:rPr lang="zh-CN" altLang="en-US" dirty="0"/>
                  <a:t>来计算 </a:t>
                </a:r>
                <a:r>
                  <a:rPr lang="en" altLang="zh-CN" dirty="0"/>
                  <a:t>Sliding Window Attention</a:t>
                </a:r>
                <a:r>
                  <a:rPr lang="zh-CN" altLang="en" dirty="0"/>
                  <a:t>，</a:t>
                </a:r>
                <a:r>
                  <a:rPr lang="zh-CN" altLang="en-US" dirty="0"/>
                  <a:t>使用 </a:t>
                </a:r>
                <a14:m>
                  <m:oMath xmlns:m="http://schemas.openxmlformats.org/officeDocument/2006/math">
                    <m:r>
                      <a:rPr lang="en" altLang="zh-CN" i="1" dirty="0" smtClean="0">
                        <a:latin typeface="Cambria Math" panose="02040503050406030204" pitchFamily="18" charset="0"/>
                      </a:rPr>
                      <m:t>𝑄𝑔</m:t>
                    </m:r>
                    <m:r>
                      <a:rPr lang="en" altLang="zh-CN" i="1" dirty="0" smtClean="0">
                        <a:latin typeface="Cambria Math" panose="02040503050406030204" pitchFamily="18" charset="0"/>
                      </a:rPr>
                      <m:t>,</m:t>
                    </m:r>
                    <m:r>
                      <a:rPr lang="en" altLang="zh-CN" i="1" dirty="0" smtClean="0">
                        <a:latin typeface="Cambria Math" panose="02040503050406030204" pitchFamily="18" charset="0"/>
                      </a:rPr>
                      <m:t>𝐾𝑔</m:t>
                    </m:r>
                    <m:r>
                      <a:rPr lang="en" altLang="zh-CN" i="1" dirty="0" smtClean="0">
                        <a:latin typeface="Cambria Math" panose="02040503050406030204" pitchFamily="18" charset="0"/>
                      </a:rPr>
                      <m:t>,</m:t>
                    </m:r>
                    <m:r>
                      <a:rPr lang="en" altLang="zh-CN" i="1" dirty="0" err="1" smtClean="0">
                        <a:latin typeface="Cambria Math" panose="02040503050406030204" pitchFamily="18" charset="0"/>
                      </a:rPr>
                      <m:t>𝑉𝑔</m:t>
                    </m:r>
                  </m:oMath>
                </a14:m>
                <a:r>
                  <a:rPr lang="zh-CN" altLang="en-US" dirty="0"/>
                  <a:t> 来计算</a:t>
                </a:r>
                <a:r>
                  <a:rPr lang="en" altLang="zh-CN" dirty="0"/>
                  <a:t>Global Attention</a:t>
                </a:r>
                <a:r>
                  <a:rPr lang="zh-CN" altLang="en" dirty="0"/>
                  <a:t>。</a:t>
                </a:r>
                <a:endParaRPr lang="zh-CN" altLang="en-US" dirty="0"/>
              </a:p>
            </p:txBody>
          </p:sp>
        </mc:Choice>
        <mc:Fallback>
          <p:sp>
            <p:nvSpPr>
              <p:cNvPr id="5" name="内容占位符 4">
                <a:extLst>
                  <a:ext uri="{FF2B5EF4-FFF2-40B4-BE49-F238E27FC236}">
                    <a16:creationId xmlns:a16="http://schemas.microsoft.com/office/drawing/2014/main" id="{A03A83EF-95B0-1BD7-B294-66EC8FD29819}"/>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A349495C-B046-FE42-DF1B-85CEAECE6A14}"/>
              </a:ext>
            </a:extLst>
          </p:cNvPr>
          <p:cNvPicPr>
            <a:picLocks noChangeAspect="1"/>
          </p:cNvPicPr>
          <p:nvPr/>
        </p:nvPicPr>
        <p:blipFill>
          <a:blip r:embed="rId3"/>
          <a:stretch>
            <a:fillRect/>
          </a:stretch>
        </p:blipFill>
        <p:spPr>
          <a:xfrm>
            <a:off x="397095" y="3429000"/>
            <a:ext cx="11416860" cy="2906712"/>
          </a:xfrm>
          <a:prstGeom prst="rect">
            <a:avLst/>
          </a:prstGeom>
        </p:spPr>
      </p:pic>
    </p:spTree>
    <p:extLst>
      <p:ext uri="{BB962C8B-B14F-4D97-AF65-F5344CB8AC3E}">
        <p14:creationId xmlns:p14="http://schemas.microsoft.com/office/powerpoint/2010/main" val="1539575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 altLang="zh-CN" sz="9600" dirty="0"/>
              <a:t>Transformer-XL</a:t>
            </a:r>
            <a:endParaRPr lang="zh-CN" altLang="en-US" sz="9600" dirty="0"/>
          </a:p>
        </p:txBody>
      </p:sp>
    </p:spTree>
    <p:extLst>
      <p:ext uri="{BB962C8B-B14F-4D97-AF65-F5344CB8AC3E}">
        <p14:creationId xmlns:p14="http://schemas.microsoft.com/office/powerpoint/2010/main" val="90497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B9B9B4-AC9A-A00D-0014-5814551A41C0}"/>
              </a:ext>
            </a:extLst>
          </p:cNvPr>
          <p:cNvSpPr>
            <a:spLocks noGrp="1"/>
          </p:cNvSpPr>
          <p:nvPr>
            <p:ph type="title"/>
          </p:nvPr>
        </p:nvSpPr>
        <p:spPr>
          <a:xfrm>
            <a:off x="623635" y="522789"/>
            <a:ext cx="10963473" cy="589190"/>
          </a:xfrm>
        </p:spPr>
        <p:txBody>
          <a:bodyPr/>
          <a:lstStyle/>
          <a:p>
            <a:r>
              <a:rPr lang="en" altLang="zh-CN" dirty="0"/>
              <a:t>Transformer-XL</a:t>
            </a:r>
            <a:r>
              <a:rPr lang="zh-CN" altLang="en-US" dirty="0"/>
              <a:t>介绍</a:t>
            </a:r>
          </a:p>
        </p:txBody>
      </p:sp>
      <p:sp>
        <p:nvSpPr>
          <p:cNvPr id="5" name="内容占位符 4">
            <a:extLst>
              <a:ext uri="{FF2B5EF4-FFF2-40B4-BE49-F238E27FC236}">
                <a16:creationId xmlns:a16="http://schemas.microsoft.com/office/drawing/2014/main" id="{32CA4973-9EC2-2B65-3068-3A466EF00791}"/>
              </a:ext>
            </a:extLst>
          </p:cNvPr>
          <p:cNvSpPr>
            <a:spLocks noGrp="1"/>
          </p:cNvSpPr>
          <p:nvPr>
            <p:ph sz="half" idx="1"/>
          </p:nvPr>
        </p:nvSpPr>
        <p:spPr>
          <a:xfrm>
            <a:off x="623635" y="1246909"/>
            <a:ext cx="10963473" cy="5108171"/>
          </a:xfrm>
        </p:spPr>
        <p:txBody>
          <a:bodyPr/>
          <a:lstStyle/>
          <a:p>
            <a:r>
              <a:rPr lang="zh-CN" altLang="en-US" dirty="0"/>
              <a:t>为了解决上下文碎片和推理速度慢的问题，作者推出了片段递归机制，为了解决长期依赖，作者对绝对位置编码进行了改进，并推出了相对位置编码机制。</a:t>
            </a:r>
          </a:p>
        </p:txBody>
      </p:sp>
      <p:pic>
        <p:nvPicPr>
          <p:cNvPr id="15" name="图片 14">
            <a:extLst>
              <a:ext uri="{FF2B5EF4-FFF2-40B4-BE49-F238E27FC236}">
                <a16:creationId xmlns:a16="http://schemas.microsoft.com/office/drawing/2014/main" id="{532B0B84-8BA3-9068-D3BA-FDBB4C7111F4}"/>
              </a:ext>
            </a:extLst>
          </p:cNvPr>
          <p:cNvPicPr>
            <a:picLocks noChangeAspect="1"/>
          </p:cNvPicPr>
          <p:nvPr/>
        </p:nvPicPr>
        <p:blipFill>
          <a:blip r:embed="rId2"/>
          <a:stretch>
            <a:fillRect/>
          </a:stretch>
        </p:blipFill>
        <p:spPr>
          <a:xfrm>
            <a:off x="535185" y="2618471"/>
            <a:ext cx="11140680" cy="3235791"/>
          </a:xfrm>
          <a:prstGeom prst="rect">
            <a:avLst/>
          </a:prstGeom>
        </p:spPr>
      </p:pic>
    </p:spTree>
    <p:extLst>
      <p:ext uri="{BB962C8B-B14F-4D97-AF65-F5344CB8AC3E}">
        <p14:creationId xmlns:p14="http://schemas.microsoft.com/office/powerpoint/2010/main" val="60315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634062E-929D-C5EB-6C6A-B5251815EE36}"/>
              </a:ext>
            </a:extLst>
          </p:cNvPr>
          <p:cNvSpPr>
            <a:spLocks noGrp="1"/>
          </p:cNvSpPr>
          <p:nvPr>
            <p:ph type="title"/>
          </p:nvPr>
        </p:nvSpPr>
        <p:spPr>
          <a:xfrm>
            <a:off x="623635" y="522789"/>
            <a:ext cx="10963473" cy="589190"/>
          </a:xfrm>
        </p:spPr>
        <p:txBody>
          <a:bodyPr/>
          <a:lstStyle/>
          <a:p>
            <a:r>
              <a:rPr lang="zh-CN" altLang="en-US" dirty="0"/>
              <a:t>片段递归</a:t>
            </a:r>
          </a:p>
        </p:txBody>
      </p:sp>
      <p:sp>
        <p:nvSpPr>
          <p:cNvPr id="6" name="内容占位符 5">
            <a:extLst>
              <a:ext uri="{FF2B5EF4-FFF2-40B4-BE49-F238E27FC236}">
                <a16:creationId xmlns:a16="http://schemas.microsoft.com/office/drawing/2014/main" id="{8A73D80D-B6B4-D47F-96E2-87D43C348D88}"/>
              </a:ext>
            </a:extLst>
          </p:cNvPr>
          <p:cNvSpPr>
            <a:spLocks noGrp="1"/>
          </p:cNvSpPr>
          <p:nvPr>
            <p:ph sz="half" idx="1"/>
          </p:nvPr>
        </p:nvSpPr>
        <p:spPr>
          <a:xfrm>
            <a:off x="623635" y="1246909"/>
            <a:ext cx="10963473" cy="5108171"/>
          </a:xfrm>
        </p:spPr>
        <p:txBody>
          <a:bodyPr/>
          <a:lstStyle/>
          <a:p>
            <a:r>
              <a:rPr lang="en" altLang="zh-CN" dirty="0"/>
              <a:t>Transformer-XL</a:t>
            </a:r>
            <a:r>
              <a:rPr lang="zh-CN" altLang="en-US" dirty="0"/>
              <a:t>的上一个片段的状态会被缓存下来然后在计算当前段的时候再重复使用上个时间片的隐层状态。因为上个片段的特征在当前片段进行了重复使用，这也就赋予了</a:t>
            </a:r>
            <a:r>
              <a:rPr lang="en" altLang="zh-CN" dirty="0"/>
              <a:t>Transformer-XL</a:t>
            </a:r>
            <a:r>
              <a:rPr lang="zh-CN" altLang="en-US" dirty="0"/>
              <a:t>建模更长期的依赖的能力。</a:t>
            </a:r>
          </a:p>
        </p:txBody>
      </p:sp>
      <p:pic>
        <p:nvPicPr>
          <p:cNvPr id="7" name="图片 6">
            <a:extLst>
              <a:ext uri="{FF2B5EF4-FFF2-40B4-BE49-F238E27FC236}">
                <a16:creationId xmlns:a16="http://schemas.microsoft.com/office/drawing/2014/main" id="{E87BBF0A-41DD-C39E-B727-2763609CA69A}"/>
              </a:ext>
            </a:extLst>
          </p:cNvPr>
          <p:cNvPicPr>
            <a:picLocks noChangeAspect="1"/>
          </p:cNvPicPr>
          <p:nvPr/>
        </p:nvPicPr>
        <p:blipFill>
          <a:blip r:embed="rId2"/>
          <a:stretch>
            <a:fillRect/>
          </a:stretch>
        </p:blipFill>
        <p:spPr>
          <a:xfrm>
            <a:off x="1224085" y="2766894"/>
            <a:ext cx="9748591" cy="3568818"/>
          </a:xfrm>
          <a:prstGeom prst="rect">
            <a:avLst/>
          </a:prstGeom>
        </p:spPr>
      </p:pic>
    </p:spTree>
    <p:extLst>
      <p:ext uri="{BB962C8B-B14F-4D97-AF65-F5344CB8AC3E}">
        <p14:creationId xmlns:p14="http://schemas.microsoft.com/office/powerpoint/2010/main" val="205262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32937</TotalTime>
  <Words>1220</Words>
  <Application>Microsoft Macintosh PowerPoint</Application>
  <PresentationFormat>自定义</PresentationFormat>
  <Paragraphs>91</Paragraphs>
  <Slides>26</Slides>
  <Notes>6</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26</vt:i4>
      </vt:variant>
    </vt:vector>
  </HeadingPairs>
  <TitlesOfParts>
    <vt:vector size="43" baseType="lpstr">
      <vt:lpstr>微软雅黑</vt:lpstr>
      <vt:lpstr>微软雅黑</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视频目录大纲</vt:lpstr>
      <vt:lpstr>PowerPoint 演示文稿</vt:lpstr>
      <vt:lpstr>Sliding Window Attention</vt:lpstr>
      <vt:lpstr> Dilated Sliding Window</vt:lpstr>
      <vt:lpstr>Global+Sliding Window</vt:lpstr>
      <vt:lpstr>PowerPoint 演示文稿</vt:lpstr>
      <vt:lpstr>Transformer-XL介绍</vt:lpstr>
      <vt:lpstr>片段递归</vt:lpstr>
      <vt:lpstr>片段递归</vt:lpstr>
      <vt:lpstr>相对位置编码</vt:lpstr>
      <vt:lpstr>PowerPoint 演示文稿</vt:lpstr>
      <vt:lpstr>稀疏注意力（Sparse Attention）</vt:lpstr>
      <vt:lpstr>Native Sparse Attention</vt:lpstr>
      <vt:lpstr>Native Sparse Attention</vt:lpstr>
      <vt:lpstr>三路注意力融合</vt:lpstr>
      <vt:lpstr>三路注意力融合 Compression</vt:lpstr>
      <vt:lpstr>三路注意力融合 Selection</vt:lpstr>
      <vt:lpstr>三路注意力融合 Sliding Window</vt:lpstr>
      <vt:lpstr>PowerPoint 演示文稿</vt:lpstr>
      <vt:lpstr>https://www.bilibili.com/video/BV1J1PGevEPb</vt:lpstr>
      <vt:lpstr>小总结</vt:lpstr>
      <vt:lpstr>PowerPoint 演示文稿</vt:lpstr>
      <vt:lpstr>总结</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11296</cp:revision>
  <cp:lastPrinted>2023-09-08T09:14:01Z</cp:lastPrinted>
  <dcterms:created xsi:type="dcterms:W3CDTF">2020-08-28T08:44:19Z</dcterms:created>
  <dcterms:modified xsi:type="dcterms:W3CDTF">2025-05-27T02:37:39Z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